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3"/>
    <p:sldId id="257" r:id="rId4"/>
    <p:sldId id="259" r:id="rId5"/>
    <p:sldId id="260" r:id="rId6"/>
    <p:sldId id="261" r:id="rId7"/>
    <p:sldId id="262" r:id="rId8"/>
    <p:sldId id="263" r:id="rId9"/>
    <p:sldId id="264" r:id="rId10"/>
    <p:sldId id="265" r:id="rId11"/>
    <p:sldId id="266" r:id="rId12"/>
    <p:sldId id="296" r:id="rId13"/>
    <p:sldId id="268" r:id="rId14"/>
    <p:sldId id="269" r:id="rId15"/>
    <p:sldId id="270" r:id="rId16"/>
    <p:sldId id="271" r:id="rId17"/>
    <p:sldId id="272" r:id="rId18"/>
    <p:sldId id="297" r:id="rId19"/>
    <p:sldId id="287" r:id="rId20"/>
    <p:sldId id="298" r:id="rId21"/>
    <p:sldId id="290" r:id="rId22"/>
    <p:sldId id="291" r:id="rId23"/>
    <p:sldId id="299" r:id="rId24"/>
    <p:sldId id="292" r:id="rId25"/>
    <p:sldId id="274" r:id="rId26"/>
    <p:sldId id="275" r:id="rId27"/>
    <p:sldId id="276" r:id="rId28"/>
    <p:sldId id="277" r:id="rId29"/>
    <p:sldId id="278" r:id="rId30"/>
    <p:sldId id="294" r:id="rId31"/>
    <p:sldId id="300" r:id="rId32"/>
  </p:sldIdLst>
  <p:sldSz cx="12192000" cy="6858000" type="screen16x9"/>
  <p:notesSz cx="6858000" cy="9144000"/>
  <p:embeddedFontLst>
    <p:embeddedFont>
      <p:font typeface="微软雅黑" panose="020B0503020204020204" charset="-122"/>
      <p:regular r:id="rId36"/>
    </p:embeddedFont>
    <p:embeddedFont>
      <p:font typeface="等线" panose="02010600030101010101" charset="-122"/>
      <p:regular r:id="rId37"/>
    </p:embeddedFont>
    <p:embeddedFont>
      <p:font typeface="等线 Light" panose="02010600030101010101" charset="-122"/>
      <p:regular r:id="rId3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A1AD"/>
    <a:srgbClr val="182120"/>
    <a:srgbClr val="222A35"/>
    <a:srgbClr val="7F4810"/>
    <a:srgbClr val="1343AF"/>
    <a:srgbClr val="A36E33"/>
    <a:srgbClr val="3760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0"/>
    <p:restoredTop sz="94674"/>
  </p:normalViewPr>
  <p:slideViewPr>
    <p:cSldViewPr snapToGrid="0">
      <p:cViewPr varScale="1">
        <p:scale>
          <a:sx n="124" d="100"/>
          <a:sy n="124" d="100"/>
        </p:scale>
        <p:origin x="2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BDC48963-C8E2-1E4C-A771-F62A9F2C7DEC}"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4F1114B-15D0-654E-97CA-9E77F051A874}"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DC48963-C8E2-1E4C-A771-F62A9F2C7DEC}"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4F1114B-15D0-654E-97CA-9E77F051A874}"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DC48963-C8E2-1E4C-A771-F62A9F2C7DEC}"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4F1114B-15D0-654E-97CA-9E77F051A874}"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DC48963-C8E2-1E4C-A771-F62A9F2C7DEC}"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4F1114B-15D0-654E-97CA-9E77F051A874}"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BDC48963-C8E2-1E4C-A771-F62A9F2C7DEC}"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4F1114B-15D0-654E-97CA-9E77F051A874}"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BDC48963-C8E2-1E4C-A771-F62A9F2C7DEC}"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4F1114B-15D0-654E-97CA-9E77F051A874}"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BDC48963-C8E2-1E4C-A771-F62A9F2C7DEC}"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14F1114B-15D0-654E-97CA-9E77F051A874}"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BDC48963-C8E2-1E4C-A771-F62A9F2C7DEC}"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14F1114B-15D0-654E-97CA-9E77F051A874}"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DC48963-C8E2-1E4C-A771-F62A9F2C7DEC}"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14F1114B-15D0-654E-97CA-9E77F051A874}"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BDC48963-C8E2-1E4C-A771-F62A9F2C7DEC}"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4F1114B-15D0-654E-97CA-9E77F051A874}"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BDC48963-C8E2-1E4C-A771-F62A9F2C7DEC}"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4F1114B-15D0-654E-97CA-9E77F051A874}"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C48963-C8E2-1E4C-A771-F62A9F2C7DEC}"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F1114B-15D0-654E-97CA-9E77F051A874}"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12.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5" Type="http://schemas.openxmlformats.org/officeDocument/2006/relationships/slideLayout" Target="../slideLayouts/slideLayout7.xml"/><Relationship Id="rId24" Type="http://schemas.openxmlformats.org/officeDocument/2006/relationships/tags" Target="../tags/tag67.xml"/><Relationship Id="rId23" Type="http://schemas.openxmlformats.org/officeDocument/2006/relationships/tags" Target="../tags/tag66.xml"/><Relationship Id="rId22" Type="http://schemas.openxmlformats.org/officeDocument/2006/relationships/tags" Target="../tags/tag65.xml"/><Relationship Id="rId21" Type="http://schemas.openxmlformats.org/officeDocument/2006/relationships/tags" Target="../tags/tag64.xml"/><Relationship Id="rId20" Type="http://schemas.openxmlformats.org/officeDocument/2006/relationships/tags" Target="../tags/tag63.xml"/><Relationship Id="rId2" Type="http://schemas.openxmlformats.org/officeDocument/2006/relationships/tags" Target="../tags/tag45.xml"/><Relationship Id="rId19" Type="http://schemas.openxmlformats.org/officeDocument/2006/relationships/tags" Target="../tags/tag62.xml"/><Relationship Id="rId18" Type="http://schemas.openxmlformats.org/officeDocument/2006/relationships/tags" Target="../tags/tag61.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tags" Target="../tags/tag54.xml"/><Relationship Id="rId10" Type="http://schemas.openxmlformats.org/officeDocument/2006/relationships/tags" Target="../tags/tag53.xml"/><Relationship Id="rId1" Type="http://schemas.openxmlformats.org/officeDocument/2006/relationships/tags" Target="../tags/tag44.xml"/></Relationships>
</file>

<file path=ppt/slides/_rels/slide13.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0" Type="http://schemas.openxmlformats.org/officeDocument/2006/relationships/slideLayout" Target="../slideLayouts/slideLayout7.xml"/><Relationship Id="rId2" Type="http://schemas.openxmlformats.org/officeDocument/2006/relationships/tags" Target="../tags/tag68.xml"/><Relationship Id="rId19" Type="http://schemas.openxmlformats.org/officeDocument/2006/relationships/tags" Target="../tags/tag85.xml"/><Relationship Id="rId18" Type="http://schemas.openxmlformats.org/officeDocument/2006/relationships/tags" Target="../tags/tag84.xml"/><Relationship Id="rId17" Type="http://schemas.openxmlformats.org/officeDocument/2006/relationships/tags" Target="../tags/tag83.xml"/><Relationship Id="rId16" Type="http://schemas.openxmlformats.org/officeDocument/2006/relationships/tags" Target="../tags/tag82.xml"/><Relationship Id="rId15" Type="http://schemas.openxmlformats.org/officeDocument/2006/relationships/tags" Target="../tags/tag81.xml"/><Relationship Id="rId14" Type="http://schemas.openxmlformats.org/officeDocument/2006/relationships/tags" Target="../tags/tag80.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image" Target="../media/image17.jpeg"/><Relationship Id="rId2" Type="http://schemas.openxmlformats.org/officeDocument/2006/relationships/image" Target="../media/image16.jpeg"/><Relationship Id="rId13" Type="http://schemas.openxmlformats.org/officeDocument/2006/relationships/slideLayout" Target="../slideLayouts/slideLayout7.xml"/><Relationship Id="rId12" Type="http://schemas.openxmlformats.org/officeDocument/2006/relationships/tags" Target="../tags/tag94.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4" Type="http://schemas.openxmlformats.org/officeDocument/2006/relationships/slideLayout" Target="../slideLayouts/slideLayout7.xml"/><Relationship Id="rId13" Type="http://schemas.openxmlformats.org/officeDocument/2006/relationships/image" Target="../media/image18.png"/><Relationship Id="rId12" Type="http://schemas.openxmlformats.org/officeDocument/2006/relationships/tags" Target="../tags/tag10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tags" Target="../tags/tag95.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png"/><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5" Type="http://schemas.openxmlformats.org/officeDocument/2006/relationships/slideLayout" Target="../slideLayouts/slideLayout7.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jpe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image" Target="../media/image24.jpeg"/><Relationship Id="rId2" Type="http://schemas.openxmlformats.org/officeDocument/2006/relationships/tags" Target="../tags/tag116.xml"/><Relationship Id="rId1" Type="http://schemas.openxmlformats.org/officeDocument/2006/relationships/tags" Target="../tags/tag11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image" Target="../media/image27.jpe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s>
</file>

<file path=ppt/slides/_rels/slide27.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6" Type="http://schemas.openxmlformats.org/officeDocument/2006/relationships/slideLayout" Target="../slideLayouts/slideLayout7.xml"/><Relationship Id="rId15" Type="http://schemas.openxmlformats.org/officeDocument/2006/relationships/tags" Target="../tags/tag145.xml"/><Relationship Id="rId14" Type="http://schemas.openxmlformats.org/officeDocument/2006/relationships/tags" Target="../tags/tag144.xml"/><Relationship Id="rId13" Type="http://schemas.openxmlformats.org/officeDocument/2006/relationships/tags" Target="../tags/tag143.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tags" Target="../tags/tag13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29.jpeg"/><Relationship Id="rId2" Type="http://schemas.openxmlformats.org/officeDocument/2006/relationships/image" Target="../media/image20.jpeg"/><Relationship Id="rId1" Type="http://schemas.openxmlformats.org/officeDocument/2006/relationships/image" Target="../media/image28.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image" Target="../media/image6.jpeg"/><Relationship Id="rId2" Type="http://schemas.openxmlformats.org/officeDocument/2006/relationships/image" Target="../media/image5.jpeg"/><Relationship Id="rId13" Type="http://schemas.openxmlformats.org/officeDocument/2006/relationships/slideLayout" Target="../slideLayouts/slideLayout7.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0" Type="http://schemas.openxmlformats.org/officeDocument/2006/relationships/slideLayout" Target="../slideLayouts/slideLayout7.xml"/><Relationship Id="rId1" Type="http://schemas.openxmlformats.org/officeDocument/2006/relationships/tags" Target="../tags/tag23.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image" Target="../media/image8.jpeg"/><Relationship Id="rId2" Type="http://schemas.openxmlformats.org/officeDocument/2006/relationships/tags" Target="../tags/tag32.xml"/><Relationship Id="rId1" Type="http://schemas.openxmlformats.org/officeDocument/2006/relationships/tags" Target="../tags/tag31.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image" Target="../media/image9.jpeg"/><Relationship Id="rId1" Type="http://schemas.openxmlformats.org/officeDocument/2006/relationships/tags" Target="../tags/tag37.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2120">
            <a:alpha val="100000"/>
          </a:srgbClr>
        </a:solidFill>
        <a:effectLst/>
      </p:bgPr>
    </p:bg>
    <p:spTree>
      <p:nvGrpSpPr>
        <p:cNvPr id="1" name=""/>
        <p:cNvGrpSpPr/>
        <p:nvPr/>
      </p:nvGrpSpPr>
      <p:grpSpPr>
        <a:xfrm>
          <a:off x="0" y="0"/>
          <a:ext cx="0" cy="0"/>
          <a:chOff x="0" y="0"/>
          <a:chExt cx="0" cy="0"/>
        </a:xfrm>
      </p:grpSpPr>
      <p:sp>
        <p:nvSpPr>
          <p:cNvPr id="100109" name="AutoShape 2"/>
          <p:cNvSpPr/>
          <p:nvPr/>
        </p:nvSpPr>
        <p:spPr>
          <a:xfrm>
            <a:off x="0" y="0"/>
            <a:ext cx="12192000" cy="6858000"/>
          </a:xfrm>
          <a:prstGeom prst="rect">
            <a:avLst/>
          </a:prstGeom>
          <a:blipFill dpi="0" rotWithShape="1">
            <a:blip r:embed="rId1">
              <a:alphaModFix amt="100000"/>
            </a:blip>
            <a:tile tx="0" ty="0" sx="100000" sy="100000" flip="none" algn="tl"/>
          </a:blipFill>
        </p:spPr>
      </p:sp>
      <p:grpSp>
        <p:nvGrpSpPr>
          <p:cNvPr id="100106" name="Group 3"/>
          <p:cNvGrpSpPr/>
          <p:nvPr/>
        </p:nvGrpSpPr>
        <p:grpSpPr>
          <a:xfrm rot="0">
            <a:off x="4437255" y="1058670"/>
            <a:ext cx="7736205" cy="1982470"/>
            <a:chOff x="4437255" y="1058670"/>
            <a:chExt cx="7736205" cy="1982470"/>
          </a:xfrm>
        </p:grpSpPr>
        <p:sp>
          <p:nvSpPr>
            <p:cNvPr id="100069" name="Freeform 4"/>
            <p:cNvSpPr/>
            <p:nvPr/>
          </p:nvSpPr>
          <p:spPr>
            <a:xfrm>
              <a:off x="4437255" y="1058670"/>
              <a:ext cx="7736205" cy="1982470"/>
            </a:xfrm>
            <a:custGeom>
              <a:avLst/>
              <a:gdLst/>
              <a:ahLst/>
              <a:cxnLst/>
              <a:rect l="l" t="t" r="r" b="b"/>
              <a:pathLst>
                <a:path w="7917646" h="2514668">
                  <a:moveTo>
                    <a:pt x="0" y="0"/>
                  </a:moveTo>
                  <a:lnTo>
                    <a:pt x="7917646" y="0"/>
                  </a:lnTo>
                  <a:lnTo>
                    <a:pt x="7917646" y="2514668"/>
                  </a:lnTo>
                  <a:lnTo>
                    <a:pt x="0" y="2514668"/>
                  </a:lnTo>
                </a:path>
              </a:pathLst>
            </a:custGeom>
            <a:gradFill>
              <a:gsLst>
                <a:gs pos="0">
                  <a:srgbClr val="376057">
                    <a:alpha val="100000"/>
                  </a:srgbClr>
                </a:gs>
                <a:gs pos="100000">
                  <a:srgbClr val="376057">
                    <a:alpha val="100000"/>
                  </a:srgbClr>
                </a:gs>
              </a:gsLst>
              <a:lin ang="5400000"/>
            </a:gradFill>
          </p:spPr>
        </p:sp>
        <p:sp>
          <p:nvSpPr>
            <p:cNvPr id="100067" name="TextBox 8"/>
            <p:cNvSpPr txBox="1"/>
            <p:nvPr/>
          </p:nvSpPr>
          <p:spPr>
            <a:xfrm>
              <a:off x="4481705" y="1104390"/>
              <a:ext cx="7647940" cy="1127760"/>
            </a:xfrm>
            <a:prstGeom prst="rect">
              <a:avLst/>
            </a:prstGeom>
            <a:noFill/>
          </p:spPr>
          <p:txBody>
            <a:bodyPr vert="horz" wrap="square" lIns="91440" tIns="45720" rIns="91440" bIns="45720" rtlCol="0" anchor="t" anchorCtr="0">
              <a:noAutofit/>
            </a:bodyPr>
            <a:lstStyle/>
            <a:p>
              <a:pPr algn="ctr">
                <a:lnSpc>
                  <a:spcPct val="100000"/>
                </a:lnSpc>
              </a:pPr>
              <a:r>
                <a:rPr lang="en-US" altLang="zh-CN" sz="3200">
                  <a:solidFill>
                    <a:srgbClr val="FFFFFF">
                      <a:alpha val="100000"/>
                    </a:srgbClr>
                  </a:solidFill>
                  <a:latin typeface="Arial" panose="020B0604020202020204" pitchFamily="34" charset="0"/>
                  <a:ea typeface="思源黑体 CN Bold"/>
                  <a:cs typeface="Arial" panose="020B0604020202020204" pitchFamily="34" charset="0"/>
                </a:rPr>
                <a:t>IKEA Green+'s Sustainable Development Strategy in the Chinese Market</a:t>
              </a:r>
              <a:endParaRPr lang="en-US" altLang="zh-CN" sz="3200">
                <a:solidFill>
                  <a:srgbClr val="FFFFFF">
                    <a:alpha val="100000"/>
                  </a:srgbClr>
                </a:solidFill>
                <a:latin typeface="Arial" panose="020B0604020202020204" pitchFamily="34" charset="0"/>
                <a:ea typeface="思源黑体 CN Bold"/>
                <a:cs typeface="Arial" panose="020B0604020202020204" pitchFamily="34" charset="0"/>
              </a:endParaRPr>
            </a:p>
          </p:txBody>
        </p:sp>
      </p:grpSp>
      <p:sp>
        <p:nvSpPr>
          <p:cNvPr id="2" name="文本框 1"/>
          <p:cNvSpPr txBox="1"/>
          <p:nvPr/>
        </p:nvSpPr>
        <p:spPr>
          <a:xfrm>
            <a:off x="4437380" y="2232025"/>
            <a:ext cx="7736205" cy="386080"/>
          </a:xfrm>
          <a:prstGeom prst="rect">
            <a:avLst/>
          </a:prstGeom>
          <a:noFill/>
        </p:spPr>
        <p:txBody>
          <a:bodyPr wrap="square" rtlCol="0">
            <a:noAutofit/>
          </a:bodyPr>
          <a:p>
            <a:r>
              <a:rPr lang="en-US" sz="2000">
                <a:solidFill>
                  <a:schemeClr val="bg1"/>
                </a:solidFill>
                <a:uFillTx/>
                <a:latin typeface="Arial" panose="020B0604020202020204" pitchFamily="34" charset="0"/>
                <a:ea typeface="Helvetica" panose="020B0504020202020204"/>
                <a:cs typeface="Arial" panose="020B0604020202020204" pitchFamily="34" charset="0"/>
                <a:sym typeface="Helvetica" panose="020B0504020202020204"/>
              </a:rPr>
              <a:t>Group members: Grayson  Eric  Cecilia  Judy        </a:t>
            </a:r>
            <a:endParaRPr lang="en-US" sz="2000">
              <a:solidFill>
                <a:schemeClr val="bg1"/>
              </a:solidFill>
              <a:uFillTx/>
              <a:latin typeface="Arial" panose="020B0604020202020204" pitchFamily="34" charset="0"/>
              <a:ea typeface="Helvetica" panose="020B0504020202020204"/>
              <a:cs typeface="Arial" panose="020B0604020202020204" pitchFamily="34" charset="0"/>
              <a:sym typeface="Helvetica" panose="020B0504020202020204"/>
            </a:endParaRPr>
          </a:p>
          <a:p>
            <a:endParaRPr lang="en-US" altLang="zh-CN" sz="2000">
              <a:solidFill>
                <a:schemeClr val="bg1"/>
              </a:solidFill>
              <a:uFillTx/>
              <a:latin typeface="Arial" panose="020B0604020202020204" pitchFamily="34" charset="0"/>
              <a:ea typeface="Helvetica" panose="020B0504020202020204"/>
              <a:cs typeface="Arial" panose="020B0604020202020204" pitchFamily="34" charset="0"/>
              <a:sym typeface="Helvetica" panose="020B0504020202020204"/>
            </a:endParaRPr>
          </a:p>
        </p:txBody>
      </p:sp>
      <p:sp>
        <p:nvSpPr>
          <p:cNvPr id="3" name="文本框 2"/>
          <p:cNvSpPr txBox="1"/>
          <p:nvPr/>
        </p:nvSpPr>
        <p:spPr>
          <a:xfrm>
            <a:off x="6454140" y="2618105"/>
            <a:ext cx="4019550" cy="398780"/>
          </a:xfrm>
          <a:prstGeom prst="rect">
            <a:avLst/>
          </a:prstGeom>
          <a:noFill/>
        </p:spPr>
        <p:txBody>
          <a:bodyPr wrap="square" rtlCol="0">
            <a:spAutoFit/>
          </a:bodyPr>
          <a:p>
            <a:r>
              <a:rPr lang="en-US" sz="2000">
                <a:solidFill>
                  <a:schemeClr val="bg1"/>
                </a:solidFill>
                <a:uFillTx/>
                <a:latin typeface="Arial" panose="020B0604020202020204" pitchFamily="34" charset="0"/>
                <a:ea typeface="Helvetica" panose="020B0504020202020204"/>
                <a:cs typeface="Arial" panose="020B0604020202020204" pitchFamily="34" charset="0"/>
                <a:sym typeface="Helvetica" panose="020B0504020202020204"/>
              </a:rPr>
              <a:t>V   Chavin   Rin   Jocelyn   Piers</a:t>
            </a:r>
            <a:endParaRPr lang="zh-CN" altLang="en-US"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2120">
            <a:alpha val="100000"/>
          </a:srgbClr>
        </a:solidFill>
        <a:effectLst/>
      </p:bgPr>
    </p:bg>
    <p:spTree>
      <p:nvGrpSpPr>
        <p:cNvPr id="1" name=""/>
        <p:cNvGrpSpPr/>
        <p:nvPr/>
      </p:nvGrpSpPr>
      <p:grpSpPr>
        <a:xfrm>
          <a:off x="0" y="0"/>
          <a:ext cx="0" cy="0"/>
          <a:chOff x="0" y="0"/>
          <a:chExt cx="0" cy="0"/>
        </a:xfrm>
      </p:grpSpPr>
      <p:sp>
        <p:nvSpPr>
          <p:cNvPr id="300003" name="AutoShape 2"/>
          <p:cNvSpPr/>
          <p:nvPr/>
        </p:nvSpPr>
        <p:spPr>
          <a:xfrm>
            <a:off x="0" y="0"/>
            <a:ext cx="9510332" cy="6858000"/>
          </a:xfrm>
          <a:prstGeom prst="rect">
            <a:avLst/>
          </a:prstGeom>
          <a:blipFill dpi="0" rotWithShape="1">
            <a:blip r:embed="rId1">
              <a:alphaModFix amt="100000"/>
            </a:blip>
            <a:tile tx="0" ty="0" sx="100000" sy="100000" flip="none" algn="ctr"/>
          </a:blipFill>
        </p:spPr>
      </p:sp>
      <p:sp>
        <p:nvSpPr>
          <p:cNvPr id="300007" name="AutoShape 3"/>
          <p:cNvSpPr/>
          <p:nvPr/>
        </p:nvSpPr>
        <p:spPr>
          <a:xfrm>
            <a:off x="6095365" y="2138045"/>
            <a:ext cx="6096635" cy="2493010"/>
          </a:xfrm>
          <a:prstGeom prst="rect">
            <a:avLst/>
          </a:prstGeom>
          <a:solidFill>
            <a:srgbClr val="376057">
              <a:alpha val="100000"/>
            </a:srgbClr>
          </a:solidFill>
        </p:spPr>
      </p:sp>
      <p:sp>
        <p:nvSpPr>
          <p:cNvPr id="2" name="TextBox 7"/>
          <p:cNvSpPr txBox="1"/>
          <p:nvPr/>
        </p:nvSpPr>
        <p:spPr>
          <a:xfrm>
            <a:off x="6358255" y="2711450"/>
            <a:ext cx="5571490" cy="1345565"/>
          </a:xfrm>
          <a:prstGeom prst="rect">
            <a:avLst/>
          </a:prstGeom>
          <a:noFill/>
        </p:spPr>
        <p:txBody>
          <a:bodyPr vert="horz" wrap="square" lIns="91440" tIns="45720" rIns="91440" bIns="45720" rtlCol="0" anchor="t" anchorCtr="0">
            <a:normAutofit fontScale="50000"/>
          </a:bodyPr>
          <a:lstStyle/>
          <a:p>
            <a:pPr algn="ctr">
              <a:lnSpc>
                <a:spcPct val="100000"/>
              </a:lnSpc>
            </a:pPr>
            <a:r>
              <a:rPr lang="en-US" altLang="zh-CN" sz="7800">
                <a:solidFill>
                  <a:srgbClr val="FFFFFF">
                    <a:alpha val="100000"/>
                  </a:srgbClr>
                </a:solidFill>
                <a:latin typeface="Arial" panose="020B0604020202020204" pitchFamily="34" charset="0"/>
                <a:ea typeface="思源黑体 CN Bold"/>
                <a:cs typeface="Arial" panose="020B0604020202020204" pitchFamily="34" charset="0"/>
                <a:sym typeface="+mn-ea"/>
              </a:rPr>
              <a:t>AFI-Analysis</a:t>
            </a:r>
            <a:r>
              <a:rPr lang="zh-CN" altLang="en-US" sz="7800">
                <a:solidFill>
                  <a:srgbClr val="FFFFFF">
                    <a:alpha val="100000"/>
                  </a:srgbClr>
                </a:solidFill>
                <a:latin typeface="Arial" panose="020B0604020202020204" pitchFamily="34" charset="0"/>
                <a:ea typeface="思源黑体 CN Bold"/>
                <a:cs typeface="Arial" panose="020B0604020202020204" pitchFamily="34" charset="0"/>
                <a:sym typeface="+mn-ea"/>
              </a:rPr>
              <a:t>：</a:t>
            </a:r>
            <a:r>
              <a:rPr lang="en-US" altLang="zh-CN" sz="7800">
                <a:solidFill>
                  <a:srgbClr val="FFFFFF">
                    <a:alpha val="100000"/>
                  </a:srgbClr>
                </a:solidFill>
                <a:latin typeface="Arial" panose="020B0604020202020204" pitchFamily="34" charset="0"/>
                <a:ea typeface="思源黑体 CN Bold"/>
                <a:cs typeface="Arial" panose="020B0604020202020204" pitchFamily="34" charset="0"/>
                <a:sym typeface="+mn-ea"/>
              </a:rPr>
              <a:t>Business Environment Analysis</a:t>
            </a:r>
            <a:endParaRPr lang="en-US" altLang="zh-CN" sz="7800">
              <a:solidFill>
                <a:srgbClr val="FFFFFF">
                  <a:alpha val="100000"/>
                </a:srgbClr>
              </a:solidFill>
              <a:latin typeface="思源黑体 CN Bold"/>
              <a:ea typeface="思源黑体 CN Bold"/>
              <a:cs typeface="思源黑体 CN Bold"/>
            </a:endParaRPr>
          </a:p>
          <a:p>
            <a:pPr algn="r">
              <a:lnSpc>
                <a:spcPct val="100000"/>
              </a:lnSpc>
            </a:pPr>
            <a:endParaRPr lang="zh-CN" altLang="en-US" sz="7800">
              <a:solidFill>
                <a:srgbClr val="FFFFFF">
                  <a:alpha val="100000"/>
                </a:srgbClr>
              </a:solidFill>
              <a:latin typeface="思源黑体 CN Bold"/>
              <a:ea typeface="思源黑体 CN Bold"/>
              <a:cs typeface="思源黑体 CN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82120">
            <a:alpha val="100000"/>
          </a:srgbClr>
        </a:solidFill>
        <a:effectLst/>
      </p:bgPr>
    </p:bg>
    <p:spTree>
      <p:nvGrpSpPr>
        <p:cNvPr id="1" name=""/>
        <p:cNvGrpSpPr/>
        <p:nvPr/>
      </p:nvGrpSpPr>
      <p:grpSpPr>
        <a:xfrm>
          <a:off x="0" y="0"/>
          <a:ext cx="0" cy="0"/>
          <a:chOff x="0" y="0"/>
          <a:chExt cx="0" cy="0"/>
        </a:xfrm>
      </p:grpSpPr>
      <p:graphicFrame>
        <p:nvGraphicFramePr>
          <p:cNvPr id="4" name="表格 3"/>
          <p:cNvGraphicFramePr/>
          <p:nvPr>
            <p:custDataLst>
              <p:tags r:id="rId1"/>
            </p:custDataLst>
          </p:nvPr>
        </p:nvGraphicFramePr>
        <p:xfrm>
          <a:off x="208915" y="969010"/>
          <a:ext cx="11557635" cy="5708015"/>
        </p:xfrm>
        <a:graphic>
          <a:graphicData uri="http://schemas.openxmlformats.org/drawingml/2006/table">
            <a:tbl>
              <a:tblPr firstRow="1" bandRow="1">
                <a:tableStyleId>{5C22544A-7EE6-4342-B048-85BDC9FD1C3A}</a:tableStyleId>
              </a:tblPr>
              <a:tblGrid>
                <a:gridCol w="2215515"/>
                <a:gridCol w="9342120"/>
              </a:tblGrid>
              <a:tr h="922655">
                <a:tc>
                  <a:txBody>
                    <a:bodyPr/>
                    <a:p>
                      <a:pPr algn="ctr">
                        <a:buNone/>
                      </a:pPr>
                      <a:r>
                        <a:rPr lang="en-US" altLang="zh-CN" sz="2200">
                          <a:latin typeface="Arial" panose="020B0604020202020204" pitchFamily="34" charset="0"/>
                          <a:cs typeface="Arial" panose="020B0604020202020204" pitchFamily="34" charset="0"/>
                        </a:rPr>
                        <a:t>Political</a:t>
                      </a:r>
                      <a:endParaRPr lang="en-US" altLang="zh-CN" sz="2200">
                        <a:latin typeface="Arial" panose="020B0604020202020204" pitchFamily="34" charset="0"/>
                        <a:cs typeface="Arial" panose="020B0604020202020204" pitchFamily="34" charset="0"/>
                      </a:endParaRPr>
                    </a:p>
                  </a:txBody>
                  <a:tcPr marL="137160" marR="137160" marT="137160" marB="137160"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p>
                      <a:pPr>
                        <a:buNone/>
                      </a:pPr>
                      <a:r>
                        <a:rPr lang="en-US" altLang="zh-CN" b="0">
                          <a:latin typeface="Arial" panose="020B0604020202020204" pitchFamily="34" charset="0"/>
                          <a:cs typeface="Arial" panose="020B0604020202020204" pitchFamily="34" charset="0"/>
                        </a:rPr>
                        <a:t>Dual carbon policy, promotion of circular economy legislation, subsidies and tax incentives for green enterprises.</a:t>
                      </a:r>
                      <a:endParaRPr lang="en-US" altLang="zh-CN" b="0">
                        <a:latin typeface="Arial" panose="020B0604020202020204" pitchFamily="34" charset="0"/>
                        <a:cs typeface="Arial" panose="020B0604020202020204" pitchFamily="3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958850">
                <a:tc>
                  <a:txBody>
                    <a:bodyPr/>
                    <a:p>
                      <a:pPr algn="ctr">
                        <a:buNone/>
                      </a:pPr>
                      <a:r>
                        <a:rPr lang="en-US" altLang="zh-CN" sz="2200" b="1">
                          <a:latin typeface="Arial" panose="020B0604020202020204" pitchFamily="34" charset="0"/>
                          <a:cs typeface="Arial" panose="020B0604020202020204" pitchFamily="34" charset="0"/>
                        </a:rPr>
                        <a:t>Economy</a:t>
                      </a:r>
                      <a:endParaRPr lang="en-US" altLang="zh-CN" sz="2200" b="1">
                        <a:latin typeface="Arial" panose="020B0604020202020204" pitchFamily="34" charset="0"/>
                        <a:cs typeface="Arial" panose="020B0604020202020204" pitchFamily="34" charset="0"/>
                      </a:endParaRPr>
                    </a:p>
                  </a:txBody>
                  <a:tcPr marL="137160" marR="137160" marT="137160" marB="137160"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solidFill>
                  </a:tcPr>
                </a:tc>
                <a:tc>
                  <a:txBody>
                    <a:bodyPr/>
                    <a:p>
                      <a:pPr algn="l">
                        <a:buNone/>
                      </a:pPr>
                      <a:r>
                        <a:rPr lang="en-US" altLang="zh-CN">
                          <a:latin typeface="Arial" panose="020B0604020202020204" pitchFamily="34" charset="0"/>
                          <a:cs typeface="Arial" panose="020B0604020202020204" pitchFamily="34" charset="0"/>
                        </a:rPr>
                        <a:t>Economic growth slows down, consumers balance cost-effectiveness and green attributes, and the market size of green furniture continues to expand.</a:t>
                      </a:r>
                      <a:endParaRPr lang="en-US" altLang="zh-CN">
                        <a:latin typeface="Arial" panose="020B0604020202020204" pitchFamily="34" charset="0"/>
                        <a:cs typeface="Arial" panose="020B0604020202020204" pitchFamily="34" charset="0"/>
                      </a:endParaRPr>
                    </a:p>
                  </a:txBody>
                  <a:tcPr marL="137160" marR="137160" marT="137160" marB="137160"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solidFill>
                  </a:tcPr>
                </a:tc>
              </a:tr>
              <a:tr h="949960">
                <a:tc>
                  <a:txBody>
                    <a:bodyPr/>
                    <a:p>
                      <a:pPr algn="ctr">
                        <a:buNone/>
                      </a:pPr>
                      <a:r>
                        <a:rPr lang="en-US" altLang="zh-CN" sz="2200" b="1">
                          <a:latin typeface="Arial" panose="020B0604020202020204" pitchFamily="34" charset="0"/>
                          <a:cs typeface="Arial" panose="020B0604020202020204" pitchFamily="34" charset="0"/>
                        </a:rPr>
                        <a:t>Social</a:t>
                      </a:r>
                      <a:endParaRPr lang="en-US" altLang="zh-CN" sz="2200" b="1">
                        <a:latin typeface="Arial" panose="020B0604020202020204" pitchFamily="34" charset="0"/>
                        <a:cs typeface="Arial" panose="020B0604020202020204" pitchFamily="34" charset="0"/>
                      </a:endParaRPr>
                    </a:p>
                  </a:txBody>
                  <a:tcPr marL="137160" marR="137160" marT="137160" marB="137160"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solidFill>
                  </a:tcPr>
                </a:tc>
                <a:tc>
                  <a:txBody>
                    <a:bodyPr/>
                    <a:p>
                      <a:pPr>
                        <a:buNone/>
                      </a:pPr>
                      <a:r>
                        <a:rPr lang="en-US" altLang="zh-CN">
                          <a:latin typeface="Arial" panose="020B0604020202020204" pitchFamily="34" charset="0"/>
                          <a:cs typeface="Arial" panose="020B0604020202020204" pitchFamily="34" charset="0"/>
                        </a:rPr>
                        <a:t>Young consumers' awareness of environmental protection has awakened, and health and sustainability have become the core demands of furniture consumption.</a:t>
                      </a:r>
                      <a:endParaRPr lang="en-US" altLang="zh-CN">
                        <a:latin typeface="Arial" panose="020B0604020202020204" pitchFamily="34" charset="0"/>
                        <a:cs typeface="Arial" panose="020B0604020202020204" pitchFamily="34" charset="0"/>
                      </a:endParaRPr>
                    </a:p>
                  </a:txBody>
                  <a:tcPr marL="137160" marR="137160" marT="137160" marB="137160"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solidFill>
                  </a:tcPr>
                </a:tc>
              </a:tr>
              <a:tr h="958850">
                <a:tc>
                  <a:txBody>
                    <a:bodyPr/>
                    <a:p>
                      <a:pPr algn="ctr">
                        <a:buNone/>
                      </a:pPr>
                      <a:r>
                        <a:rPr lang="en-US" altLang="zh-CN" sz="2200" b="1">
                          <a:latin typeface="Arial" panose="020B0604020202020204" pitchFamily="34" charset="0"/>
                          <a:cs typeface="Arial" panose="020B0604020202020204" pitchFamily="34" charset="0"/>
                        </a:rPr>
                        <a:t>Technological</a:t>
                      </a:r>
                      <a:endParaRPr lang="en-US" altLang="zh-CN" sz="2200" b="1">
                        <a:latin typeface="Arial" panose="020B0604020202020204" pitchFamily="34" charset="0"/>
                        <a:cs typeface="Arial" panose="020B0604020202020204" pitchFamily="34" charset="0"/>
                      </a:endParaRPr>
                    </a:p>
                  </a:txBody>
                  <a:tcPr marL="137160" marR="137160" marT="137160" marB="137160"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solidFill>
                  </a:tcPr>
                </a:tc>
                <a:tc>
                  <a:txBody>
                    <a:bodyPr/>
                    <a:p>
                      <a:pPr>
                        <a:buNone/>
                      </a:pPr>
                      <a:r>
                        <a:rPr lang="en-US" altLang="zh-CN">
                          <a:latin typeface="Arial" panose="020B0604020202020204" pitchFamily="34" charset="0"/>
                          <a:cs typeface="Arial" panose="020B0604020202020204" pitchFamily="34" charset="0"/>
                        </a:rPr>
                        <a:t>Iterative development of environmentally friendly materials, popularization of green logistics, and application of blockchain traceability technology.</a:t>
                      </a:r>
                      <a:endParaRPr lang="en-US" altLang="zh-CN">
                        <a:latin typeface="Arial" panose="020B0604020202020204" pitchFamily="34" charset="0"/>
                        <a:cs typeface="Arial" panose="020B0604020202020204" pitchFamily="34" charset="0"/>
                      </a:endParaRPr>
                    </a:p>
                  </a:txBody>
                  <a:tcPr marL="137160" marR="137160" marT="137160" marB="137160"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solidFill>
                  </a:tcPr>
                </a:tc>
              </a:tr>
              <a:tr h="958850">
                <a:tc>
                  <a:txBody>
                    <a:bodyPr/>
                    <a:p>
                      <a:pPr algn="ctr">
                        <a:buNone/>
                      </a:pPr>
                      <a:r>
                        <a:rPr lang="en-US" altLang="zh-CN" sz="2200" b="1">
                          <a:latin typeface="Arial" panose="020B0604020202020204" pitchFamily="34" charset="0"/>
                          <a:cs typeface="Arial" panose="020B0604020202020204" pitchFamily="34" charset="0"/>
                        </a:rPr>
                        <a:t>Environmental</a:t>
                      </a:r>
                      <a:endParaRPr lang="en-US" altLang="zh-CN" sz="2200" b="1">
                        <a:latin typeface="Arial" panose="020B0604020202020204" pitchFamily="34" charset="0"/>
                        <a:cs typeface="Arial" panose="020B0604020202020204" pitchFamily="34" charset="0"/>
                      </a:endParaRPr>
                    </a:p>
                  </a:txBody>
                  <a:tcPr marL="137160" marR="137160" marT="137160" marB="137160"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solidFill>
                  </a:tcPr>
                </a:tc>
                <a:tc>
                  <a:txBody>
                    <a:bodyPr/>
                    <a:p>
                      <a:pPr>
                        <a:buNone/>
                      </a:pPr>
                      <a:r>
                        <a:rPr lang="en-US" altLang="zh-CN">
                          <a:latin typeface="Arial" panose="020B0604020202020204" pitchFamily="34" charset="0"/>
                          <a:cs typeface="Arial" panose="020B0604020202020204" pitchFamily="34" charset="0"/>
                        </a:rPr>
                        <a:t>The scarcity of resources is highlighted, the attention to climate change is increasing, and the public's demand for corporate environmental responsibility is rising.</a:t>
                      </a:r>
                      <a:endParaRPr lang="en-US" altLang="zh-CN">
                        <a:latin typeface="Arial" panose="020B0604020202020204" pitchFamily="34" charset="0"/>
                        <a:cs typeface="Arial" panose="020B0604020202020204" pitchFamily="34" charset="0"/>
                      </a:endParaRPr>
                    </a:p>
                  </a:txBody>
                  <a:tcPr marL="137160" marR="137160" marT="137160" marB="137160"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solidFill>
                  </a:tcPr>
                </a:tc>
              </a:tr>
              <a:tr h="958850">
                <a:tc>
                  <a:txBody>
                    <a:bodyPr/>
                    <a:p>
                      <a:pPr algn="ctr">
                        <a:buNone/>
                      </a:pPr>
                      <a:r>
                        <a:rPr lang="en-US" altLang="zh-CN" sz="2200" b="1">
                          <a:latin typeface="Arial" panose="020B0604020202020204" pitchFamily="34" charset="0"/>
                          <a:cs typeface="Arial" panose="020B0604020202020204" pitchFamily="34" charset="0"/>
                        </a:rPr>
                        <a:t>Legal</a:t>
                      </a:r>
                      <a:endParaRPr lang="en-US" altLang="zh-CN" sz="2200" b="1">
                        <a:latin typeface="Arial" panose="020B0604020202020204" pitchFamily="34" charset="0"/>
                        <a:cs typeface="Arial" panose="020B0604020202020204" pitchFamily="34" charset="0"/>
                      </a:endParaRPr>
                    </a:p>
                  </a:txBody>
                  <a:tcPr marL="137160" marR="137160" marT="137160" marB="137160"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solidFill>
                  </a:tcPr>
                </a:tc>
                <a:tc>
                  <a:txBody>
                    <a:bodyPr/>
                    <a:p>
                      <a:pPr>
                        <a:buNone/>
                      </a:pPr>
                      <a:r>
                        <a:rPr lang="en-US" altLang="zh-CN">
                          <a:latin typeface="Arial" panose="020B0604020202020204" pitchFamily="34" charset="0"/>
                          <a:cs typeface="Arial" panose="020B0604020202020204" pitchFamily="34" charset="0"/>
                        </a:rPr>
                        <a:t>Environmental regulations are becoming increasingly strict, garbage classification is being enforced, and green product certification standards are being standardized.</a:t>
                      </a:r>
                      <a:endParaRPr lang="en-US" altLang="zh-CN">
                        <a:latin typeface="Arial" panose="020B0604020202020204" pitchFamily="34" charset="0"/>
                        <a:cs typeface="Arial" panose="020B0604020202020204" pitchFamily="34" charset="0"/>
                      </a:endParaRPr>
                    </a:p>
                  </a:txBody>
                  <a:tcPr marL="137160" marR="137160" marT="137160" marB="137160"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solidFill>
                  </a:tcPr>
                </a:tc>
              </a:tr>
            </a:tbl>
          </a:graphicData>
        </a:graphic>
      </p:graphicFrame>
      <p:sp>
        <p:nvSpPr>
          <p:cNvPr id="1400010" name="TextBox 3"/>
          <p:cNvSpPr txBox="1"/>
          <p:nvPr/>
        </p:nvSpPr>
        <p:spPr>
          <a:xfrm>
            <a:off x="455295" y="251460"/>
            <a:ext cx="10761345" cy="461645"/>
          </a:xfrm>
          <a:prstGeom prst="rect">
            <a:avLst/>
          </a:prstGeom>
          <a:noFill/>
        </p:spPr>
        <p:txBody>
          <a:bodyPr vert="horz" wrap="square" lIns="91440" tIns="45720" rIns="91440" bIns="0" rtlCol="0" anchor="t" anchorCtr="0">
            <a:noAutofit/>
          </a:bodyPr>
          <a:lstStyle/>
          <a:p>
            <a:pPr algn="l">
              <a:lnSpc>
                <a:spcPct val="10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PESTEL Analysis</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2120">
            <a:alpha val="100000"/>
          </a:srgbClr>
        </a:solidFill>
        <a:effectLst/>
      </p:bgPr>
    </p:bg>
    <p:spTree>
      <p:nvGrpSpPr>
        <p:cNvPr id="1" name=""/>
        <p:cNvGrpSpPr/>
        <p:nvPr/>
      </p:nvGrpSpPr>
      <p:grpSpPr>
        <a:xfrm>
          <a:off x="0" y="0"/>
          <a:ext cx="0" cy="0"/>
          <a:chOff x="0" y="0"/>
          <a:chExt cx="0" cy="0"/>
        </a:xfrm>
      </p:grpSpPr>
      <p:sp>
        <p:nvSpPr>
          <p:cNvPr id="300007" name="AutoShape 3"/>
          <p:cNvSpPr/>
          <p:nvPr/>
        </p:nvSpPr>
        <p:spPr>
          <a:xfrm>
            <a:off x="436245" y="309245"/>
            <a:ext cx="6503035" cy="582295"/>
          </a:xfrm>
          <a:prstGeom prst="rect">
            <a:avLst/>
          </a:prstGeom>
          <a:solidFill>
            <a:srgbClr val="376057">
              <a:alpha val="100000"/>
            </a:srgbClr>
          </a:solidFill>
        </p:spPr>
      </p:sp>
      <p:sp>
        <p:nvSpPr>
          <p:cNvPr id="5" name="AutoShape 5"/>
          <p:cNvSpPr/>
          <p:nvPr>
            <p:custDataLst>
              <p:tags r:id="rId1"/>
            </p:custDataLst>
          </p:nvPr>
        </p:nvSpPr>
        <p:spPr>
          <a:xfrm>
            <a:off x="6118225" y="4728210"/>
            <a:ext cx="612140" cy="612140"/>
          </a:xfrm>
          <a:prstGeom prst="ellipse">
            <a:avLst/>
          </a:prstGeom>
          <a:solidFill>
            <a:schemeClr val="accent2">
              <a:alpha val="100000"/>
            </a:schemeClr>
          </a:solidFill>
        </p:spPr>
      </p:sp>
      <p:sp>
        <p:nvSpPr>
          <p:cNvPr id="6" name="AutoShape 6"/>
          <p:cNvSpPr/>
          <p:nvPr>
            <p:custDataLst>
              <p:tags r:id="rId2"/>
            </p:custDataLst>
          </p:nvPr>
        </p:nvSpPr>
        <p:spPr>
          <a:xfrm>
            <a:off x="6098540" y="2985135"/>
            <a:ext cx="584200" cy="584200"/>
          </a:xfrm>
          <a:prstGeom prst="ellipse">
            <a:avLst/>
          </a:prstGeom>
          <a:solidFill>
            <a:schemeClr val="accent2">
              <a:alpha val="100000"/>
            </a:schemeClr>
          </a:solidFill>
        </p:spPr>
      </p:sp>
      <p:sp>
        <p:nvSpPr>
          <p:cNvPr id="7" name="AutoShape 7"/>
          <p:cNvSpPr/>
          <p:nvPr>
            <p:custDataLst>
              <p:tags r:id="rId3"/>
            </p:custDataLst>
          </p:nvPr>
        </p:nvSpPr>
        <p:spPr>
          <a:xfrm>
            <a:off x="6100445" y="1302385"/>
            <a:ext cx="629920" cy="629920"/>
          </a:xfrm>
          <a:prstGeom prst="ellipse">
            <a:avLst/>
          </a:prstGeom>
          <a:solidFill>
            <a:schemeClr val="accent2">
              <a:alpha val="100000"/>
            </a:schemeClr>
          </a:solidFill>
        </p:spPr>
      </p:sp>
      <p:sp>
        <p:nvSpPr>
          <p:cNvPr id="8" name="AutoShape 8"/>
          <p:cNvSpPr/>
          <p:nvPr>
            <p:custDataLst>
              <p:tags r:id="rId4"/>
            </p:custDataLst>
          </p:nvPr>
        </p:nvSpPr>
        <p:spPr>
          <a:xfrm>
            <a:off x="582295" y="4857750"/>
            <a:ext cx="577850" cy="577850"/>
          </a:xfrm>
          <a:prstGeom prst="ellipse">
            <a:avLst/>
          </a:prstGeom>
          <a:solidFill>
            <a:schemeClr val="accent2">
              <a:alpha val="100000"/>
            </a:schemeClr>
          </a:solidFill>
        </p:spPr>
      </p:sp>
      <p:sp>
        <p:nvSpPr>
          <p:cNvPr id="9" name="AutoShape 9"/>
          <p:cNvSpPr/>
          <p:nvPr>
            <p:custDataLst>
              <p:tags r:id="rId5"/>
            </p:custDataLst>
          </p:nvPr>
        </p:nvSpPr>
        <p:spPr>
          <a:xfrm>
            <a:off x="611505" y="3077210"/>
            <a:ext cx="547370" cy="547370"/>
          </a:xfrm>
          <a:prstGeom prst="ellipse">
            <a:avLst/>
          </a:prstGeom>
          <a:solidFill>
            <a:schemeClr val="accent2">
              <a:alpha val="100000"/>
            </a:schemeClr>
          </a:solidFill>
        </p:spPr>
      </p:sp>
      <p:sp>
        <p:nvSpPr>
          <p:cNvPr id="10" name="AutoShape 10"/>
          <p:cNvSpPr/>
          <p:nvPr>
            <p:custDataLst>
              <p:tags r:id="rId6"/>
            </p:custDataLst>
          </p:nvPr>
        </p:nvSpPr>
        <p:spPr>
          <a:xfrm>
            <a:off x="582930" y="1297940"/>
            <a:ext cx="579755" cy="579755"/>
          </a:xfrm>
          <a:prstGeom prst="ellipse">
            <a:avLst/>
          </a:prstGeom>
          <a:solidFill>
            <a:schemeClr val="accent2">
              <a:alpha val="100000"/>
            </a:schemeClr>
          </a:solidFill>
        </p:spPr>
      </p:sp>
      <p:sp>
        <p:nvSpPr>
          <p:cNvPr id="11" name="TextBox 11"/>
          <p:cNvSpPr txBox="1"/>
          <p:nvPr>
            <p:custDataLst>
              <p:tags r:id="rId7"/>
            </p:custDataLst>
          </p:nvPr>
        </p:nvSpPr>
        <p:spPr>
          <a:xfrm>
            <a:off x="1368999" y="1062692"/>
            <a:ext cx="4382048" cy="762095"/>
          </a:xfrm>
          <a:prstGeom prst="rect">
            <a:avLst/>
          </a:prstGeom>
        </p:spPr>
        <p:txBody>
          <a:bodyPr vert="horz" wrap="square" lIns="123825" tIns="123825" rIns="57150" bIns="123825" rtlCol="0" anchor="t" anchorCtr="0">
            <a:normAutofit/>
          </a:bodyPr>
          <a:lstStyle/>
          <a:p>
            <a:pPr>
              <a:lnSpc>
                <a:spcPct val="150000"/>
              </a:lnSpc>
            </a:pPr>
            <a:r>
              <a:rPr lang="en-US" altLang="zh-CN" sz="22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Existing competitors</a:t>
            </a:r>
            <a:endParaRPr lang="en-US" altLang="zh-CN" sz="22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2" name="TextBox 12"/>
          <p:cNvSpPr txBox="1"/>
          <p:nvPr>
            <p:custDataLst>
              <p:tags r:id="rId8"/>
            </p:custDataLst>
          </p:nvPr>
        </p:nvSpPr>
        <p:spPr>
          <a:xfrm>
            <a:off x="1374775" y="1598295"/>
            <a:ext cx="4305300" cy="1152525"/>
          </a:xfrm>
          <a:prstGeom prst="rect">
            <a:avLst/>
          </a:prstGeom>
        </p:spPr>
        <p:txBody>
          <a:bodyPr vert="horz" wrap="square" lIns="123825" tIns="123825" rIns="57150" bIns="123825" rtlCol="0" anchor="t" anchorCtr="0">
            <a:noAutofit/>
          </a:bodyPr>
          <a:lstStyle/>
          <a:p>
            <a:pPr>
              <a:lnSpc>
                <a:spcPct val="10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Competitors such as MUJI have actively laid out green supply chains, putting pressure on IKEA Green.</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3" name="TextBox 13"/>
          <p:cNvSpPr txBox="1"/>
          <p:nvPr>
            <p:custDataLst>
              <p:tags r:id="rId9"/>
            </p:custDataLst>
          </p:nvPr>
        </p:nvSpPr>
        <p:spPr>
          <a:xfrm>
            <a:off x="6902480" y="1072852"/>
            <a:ext cx="4509063" cy="762095"/>
          </a:xfrm>
          <a:prstGeom prst="rect">
            <a:avLst/>
          </a:prstGeom>
        </p:spPr>
        <p:txBody>
          <a:bodyPr vert="horz" wrap="square" lIns="123825" tIns="123825" rIns="57150" bIns="123825" rtlCol="0" anchor="t" anchorCtr="0">
            <a:normAutofit/>
          </a:bodyPr>
          <a:lstStyle/>
          <a:p>
            <a:pPr>
              <a:lnSpc>
                <a:spcPct val="150000"/>
              </a:lnSpc>
            </a:pPr>
            <a:r>
              <a:rPr lang="en-US" altLang="zh-CN" sz="22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Potential entrants</a:t>
            </a:r>
            <a:endParaRPr lang="en-US" altLang="zh-CN" sz="22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4" name="TextBox 14"/>
          <p:cNvSpPr txBox="1"/>
          <p:nvPr>
            <p:custDataLst>
              <p:tags r:id="rId10"/>
            </p:custDataLst>
          </p:nvPr>
        </p:nvSpPr>
        <p:spPr>
          <a:xfrm>
            <a:off x="6902450" y="1626870"/>
            <a:ext cx="4993640" cy="1152525"/>
          </a:xfrm>
          <a:prstGeom prst="rect">
            <a:avLst/>
          </a:prstGeom>
        </p:spPr>
        <p:txBody>
          <a:bodyPr vert="horz" wrap="square" lIns="123825" tIns="123825" rIns="57150" bIns="123825" rtlCol="0" anchor="t" anchorCtr="0">
            <a:noAutofit/>
          </a:bodyPr>
          <a:lstStyle/>
          <a:p>
            <a:pPr>
              <a:lnSpc>
                <a:spcPct val="10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With the increasing awareness of environmental protection, online environmental brands continue to emerge, posing a potential threat to IKEA Green's market share.</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5" name="TextBox 15"/>
          <p:cNvSpPr txBox="1"/>
          <p:nvPr>
            <p:custDataLst>
              <p:tags r:id="rId11"/>
            </p:custDataLst>
          </p:nvPr>
        </p:nvSpPr>
        <p:spPr>
          <a:xfrm>
            <a:off x="1387414" y="2644028"/>
            <a:ext cx="4282249" cy="762095"/>
          </a:xfrm>
          <a:prstGeom prst="rect">
            <a:avLst/>
          </a:prstGeom>
        </p:spPr>
        <p:txBody>
          <a:bodyPr vert="horz" wrap="square" lIns="123825" tIns="123825" rIns="57150" bIns="123825" rtlCol="0" anchor="t" anchorCtr="0">
            <a:normAutofit fontScale="90000"/>
          </a:bodyPr>
          <a:lstStyle/>
          <a:p>
            <a:pPr>
              <a:lnSpc>
                <a:spcPct val="150000"/>
              </a:lnSpc>
            </a:pPr>
            <a:r>
              <a:rPr lang="en-US" altLang="zh-CN" sz="2445"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Bargaining power of suppliers</a:t>
            </a:r>
            <a:endParaRPr lang="en-US" altLang="zh-CN" sz="2445"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6" name="TextBox 16"/>
          <p:cNvSpPr txBox="1"/>
          <p:nvPr>
            <p:custDataLst>
              <p:tags r:id="rId12"/>
            </p:custDataLst>
          </p:nvPr>
        </p:nvSpPr>
        <p:spPr>
          <a:xfrm>
            <a:off x="1393190" y="3221355"/>
            <a:ext cx="4472305" cy="1152525"/>
          </a:xfrm>
          <a:prstGeom prst="rect">
            <a:avLst/>
          </a:prstGeom>
        </p:spPr>
        <p:txBody>
          <a:bodyPr vert="horz" wrap="square" lIns="123825" tIns="123825" rIns="57150" bIns="123825" rtlCol="0" anchor="t" anchorCtr="0">
            <a:noAutofit/>
          </a:bodyPr>
          <a:lstStyle/>
          <a:p>
            <a:pPr>
              <a:lnSpc>
                <a:spcPct val="10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Suppliers have moderate to high bargaining power, requiring IKEA Green to continuously innovate in supply chain management to reduce costs.</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7" name="TextBox 17"/>
          <p:cNvSpPr txBox="1"/>
          <p:nvPr>
            <p:custDataLst>
              <p:tags r:id="rId13"/>
            </p:custDataLst>
          </p:nvPr>
        </p:nvSpPr>
        <p:spPr>
          <a:xfrm>
            <a:off x="6922165" y="2818018"/>
            <a:ext cx="4509063" cy="762095"/>
          </a:xfrm>
          <a:prstGeom prst="rect">
            <a:avLst/>
          </a:prstGeom>
        </p:spPr>
        <p:txBody>
          <a:bodyPr vert="horz" wrap="square" lIns="123825" tIns="123825" rIns="57150" bIns="123825" rtlCol="0" anchor="t" anchorCtr="0">
            <a:normAutofit/>
          </a:bodyPr>
          <a:lstStyle/>
          <a:p>
            <a:pPr>
              <a:lnSpc>
                <a:spcPct val="150000"/>
              </a:lnSpc>
            </a:pPr>
            <a:r>
              <a:rPr lang="en-US" altLang="zh-CN" sz="22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Substitute</a:t>
            </a:r>
            <a:endParaRPr lang="en-US" altLang="zh-CN" sz="22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8" name="TextBox 18"/>
          <p:cNvSpPr txBox="1"/>
          <p:nvPr>
            <p:custDataLst>
              <p:tags r:id="rId14"/>
            </p:custDataLst>
          </p:nvPr>
        </p:nvSpPr>
        <p:spPr>
          <a:xfrm>
            <a:off x="6921500" y="3321685"/>
            <a:ext cx="4993640" cy="1152525"/>
          </a:xfrm>
          <a:prstGeom prst="rect">
            <a:avLst/>
          </a:prstGeom>
        </p:spPr>
        <p:txBody>
          <a:bodyPr vert="horz" wrap="square" lIns="123825" tIns="123825" rIns="57150" bIns="123825" rtlCol="0" anchor="t" anchorCtr="0">
            <a:noAutofit/>
          </a:bodyPr>
          <a:lstStyle/>
          <a:p>
            <a:pPr>
              <a:lnSpc>
                <a:spcPct val="10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The existence of substitutes such as furniture rental requires IKEA Green to continuously innovate its products and services to meet the diverse needs of consumers.</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9" name="TextBox 19"/>
          <p:cNvSpPr txBox="1"/>
          <p:nvPr>
            <p:custDataLst>
              <p:tags r:id="rId15"/>
            </p:custDataLst>
          </p:nvPr>
        </p:nvSpPr>
        <p:spPr>
          <a:xfrm>
            <a:off x="1387475" y="4636770"/>
            <a:ext cx="4282440" cy="654050"/>
          </a:xfrm>
          <a:prstGeom prst="rect">
            <a:avLst/>
          </a:prstGeom>
        </p:spPr>
        <p:txBody>
          <a:bodyPr vert="horz" wrap="square" lIns="123825" tIns="123825" rIns="57150" bIns="123825" rtlCol="0" anchor="t" anchorCtr="0">
            <a:noAutofit/>
          </a:bodyPr>
          <a:lstStyle/>
          <a:p>
            <a:pPr>
              <a:lnSpc>
                <a:spcPct val="150000"/>
              </a:lnSpc>
            </a:pPr>
            <a:r>
              <a:rPr lang="en-US" altLang="zh-CN" sz="22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Consumer bargaining power</a:t>
            </a:r>
            <a:endParaRPr lang="en-US" altLang="zh-CN" sz="22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20" name="TextBox 20"/>
          <p:cNvSpPr txBox="1"/>
          <p:nvPr>
            <p:custDataLst>
              <p:tags r:id="rId16"/>
            </p:custDataLst>
          </p:nvPr>
        </p:nvSpPr>
        <p:spPr>
          <a:xfrm>
            <a:off x="1387475" y="5195570"/>
            <a:ext cx="4363720" cy="1152525"/>
          </a:xfrm>
          <a:prstGeom prst="rect">
            <a:avLst/>
          </a:prstGeom>
        </p:spPr>
        <p:txBody>
          <a:bodyPr vert="horz" wrap="square" lIns="123825" tIns="123825" rIns="57150" bIns="123825" rtlCol="0" anchor="t" anchorCtr="0">
            <a:noAutofit/>
          </a:bodyPr>
          <a:lstStyle/>
          <a:p>
            <a:pPr>
              <a:lnSpc>
                <a:spcPct val="10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Consumers have high bargaining power, requiring IKEA Green to maintain high product quality while provide competitive prices.</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21" name="TextBox 21"/>
          <p:cNvSpPr txBox="1"/>
          <p:nvPr>
            <p:custDataLst>
              <p:tags r:id="rId17"/>
            </p:custDataLst>
          </p:nvPr>
        </p:nvSpPr>
        <p:spPr>
          <a:xfrm>
            <a:off x="6939280" y="4636770"/>
            <a:ext cx="4900295" cy="725805"/>
          </a:xfrm>
          <a:prstGeom prst="rect">
            <a:avLst/>
          </a:prstGeom>
        </p:spPr>
        <p:txBody>
          <a:bodyPr vert="horz" wrap="square" lIns="123825" tIns="123825" rIns="57150" bIns="123825" rtlCol="0" anchor="t" anchorCtr="0">
            <a:noAutofit/>
          </a:bodyPr>
          <a:lstStyle/>
          <a:p>
            <a:pPr>
              <a:lnSpc>
                <a:spcPct val="100000"/>
              </a:lnSpc>
            </a:pPr>
            <a:r>
              <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Industry attractiveness and competitive pressure</a:t>
            </a:r>
            <a:endPar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22" name="TextBox 22"/>
          <p:cNvSpPr txBox="1"/>
          <p:nvPr>
            <p:custDataLst>
              <p:tags r:id="rId18"/>
            </p:custDataLst>
          </p:nvPr>
        </p:nvSpPr>
        <p:spPr>
          <a:xfrm>
            <a:off x="6902450" y="5363210"/>
            <a:ext cx="4993640" cy="1152525"/>
          </a:xfrm>
          <a:prstGeom prst="rect">
            <a:avLst/>
          </a:prstGeom>
        </p:spPr>
        <p:txBody>
          <a:bodyPr vert="horz" wrap="square" lIns="123825" tIns="123825" rIns="57150" bIns="123825" rtlCol="0" anchor="t" anchorCtr="0">
            <a:noAutofit/>
          </a:bodyPr>
          <a:lstStyle/>
          <a:p>
            <a:pPr>
              <a:lnSpc>
                <a:spcPct val="10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The attractiveness of the Chinese furniture industry is moderate, and the competitive pressure mainly focuses on differentiation and cost control.</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23" name="Freeform 23"/>
          <p:cNvSpPr/>
          <p:nvPr>
            <p:custDataLst>
              <p:tags r:id="rId19"/>
            </p:custDataLst>
          </p:nvPr>
        </p:nvSpPr>
        <p:spPr>
          <a:xfrm>
            <a:off x="702310" y="1417955"/>
            <a:ext cx="365760" cy="365760"/>
          </a:xfrm>
          <a:custGeom>
            <a:avLst/>
            <a:gdLst/>
            <a:ahLst/>
            <a:cxnLst/>
            <a:rect l="l" t="t" r="r" b="b"/>
            <a:pathLst>
              <a:path w="304800" h="304800">
                <a:moveTo>
                  <a:pt x="247650" y="219075"/>
                </a:moveTo>
                <a:lnTo>
                  <a:pt x="228600" y="219075"/>
                </a:lnTo>
                <a:lnTo>
                  <a:pt x="228600" y="200025"/>
                </a:lnTo>
                <a:lnTo>
                  <a:pt x="238125" y="200025"/>
                </a:lnTo>
                <a:lnTo>
                  <a:pt x="238125" y="180975"/>
                </a:lnTo>
                <a:lnTo>
                  <a:pt x="57150" y="180975"/>
                </a:lnTo>
                <a:lnTo>
                  <a:pt x="57150" y="200025"/>
                </a:lnTo>
                <a:lnTo>
                  <a:pt x="66675" y="200025"/>
                </a:lnTo>
                <a:lnTo>
                  <a:pt x="66675" y="219075"/>
                </a:lnTo>
                <a:lnTo>
                  <a:pt x="47625" y="219075"/>
                </a:lnTo>
                <a:cubicBezTo>
                  <a:pt x="42367" y="219075"/>
                  <a:pt x="38100" y="214808"/>
                  <a:pt x="38100" y="209550"/>
                </a:cubicBezTo>
                <a:lnTo>
                  <a:pt x="38100" y="114300"/>
                </a:lnTo>
                <a:cubicBezTo>
                  <a:pt x="38100" y="105089"/>
                  <a:pt x="76200" y="95250"/>
                  <a:pt x="142875" y="95250"/>
                </a:cubicBezTo>
                <a:cubicBezTo>
                  <a:pt x="146409" y="95250"/>
                  <a:pt x="149533" y="95250"/>
                  <a:pt x="152400" y="95250"/>
                </a:cubicBezTo>
                <a:cubicBezTo>
                  <a:pt x="218484" y="95250"/>
                  <a:pt x="257175" y="104870"/>
                  <a:pt x="257175" y="114300"/>
                </a:cubicBezTo>
                <a:lnTo>
                  <a:pt x="257175" y="209550"/>
                </a:lnTo>
                <a:cubicBezTo>
                  <a:pt x="257175" y="214808"/>
                  <a:pt x="252917" y="219075"/>
                  <a:pt x="247650" y="219075"/>
                </a:cubicBezTo>
                <a:close/>
                <a:moveTo>
                  <a:pt x="223838" y="123825"/>
                </a:moveTo>
                <a:cubicBezTo>
                  <a:pt x="215951" y="123825"/>
                  <a:pt x="209550" y="130226"/>
                  <a:pt x="209550" y="138113"/>
                </a:cubicBezTo>
                <a:cubicBezTo>
                  <a:pt x="209550" y="145999"/>
                  <a:pt x="215951" y="152400"/>
                  <a:pt x="223838" y="152400"/>
                </a:cubicBezTo>
                <a:cubicBezTo>
                  <a:pt x="231724" y="152400"/>
                  <a:pt x="238125" y="145999"/>
                  <a:pt x="238125" y="138113"/>
                </a:cubicBezTo>
                <a:cubicBezTo>
                  <a:pt x="238125" y="130226"/>
                  <a:pt x="231724" y="123825"/>
                  <a:pt x="223838" y="123825"/>
                </a:cubicBezTo>
                <a:close/>
                <a:moveTo>
                  <a:pt x="76200" y="38100"/>
                </a:moveTo>
                <a:cubicBezTo>
                  <a:pt x="76200" y="32833"/>
                  <a:pt x="80467" y="28575"/>
                  <a:pt x="85725" y="28575"/>
                </a:cubicBezTo>
                <a:lnTo>
                  <a:pt x="209550" y="28575"/>
                </a:lnTo>
                <a:cubicBezTo>
                  <a:pt x="214817" y="28575"/>
                  <a:pt x="219075" y="32833"/>
                  <a:pt x="219075" y="38100"/>
                </a:cubicBezTo>
                <a:lnTo>
                  <a:pt x="219075" y="85725"/>
                </a:lnTo>
                <a:lnTo>
                  <a:pt x="76200" y="85725"/>
                </a:lnTo>
                <a:lnTo>
                  <a:pt x="76200" y="38100"/>
                </a:lnTo>
                <a:close/>
                <a:moveTo>
                  <a:pt x="219075" y="276225"/>
                </a:moveTo>
                <a:cubicBezTo>
                  <a:pt x="219075" y="281483"/>
                  <a:pt x="214817" y="285750"/>
                  <a:pt x="209550" y="285750"/>
                </a:cubicBezTo>
                <a:lnTo>
                  <a:pt x="85725" y="285750"/>
                </a:lnTo>
                <a:cubicBezTo>
                  <a:pt x="80467" y="285750"/>
                  <a:pt x="76200" y="281483"/>
                  <a:pt x="76200" y="276225"/>
                </a:cubicBezTo>
                <a:lnTo>
                  <a:pt x="76200" y="190500"/>
                </a:lnTo>
                <a:lnTo>
                  <a:pt x="219075" y="190500"/>
                </a:lnTo>
                <a:lnTo>
                  <a:pt x="219075" y="276225"/>
                </a:lnTo>
                <a:close/>
                <a:moveTo>
                  <a:pt x="200025" y="200025"/>
                </a:moveTo>
                <a:lnTo>
                  <a:pt x="95250" y="200025"/>
                </a:lnTo>
                <a:lnTo>
                  <a:pt x="95250" y="209550"/>
                </a:lnTo>
                <a:lnTo>
                  <a:pt x="200025" y="209550"/>
                </a:lnTo>
                <a:lnTo>
                  <a:pt x="200025" y="200025"/>
                </a:lnTo>
                <a:close/>
                <a:moveTo>
                  <a:pt x="200025" y="219075"/>
                </a:moveTo>
                <a:lnTo>
                  <a:pt x="95250" y="219075"/>
                </a:lnTo>
                <a:lnTo>
                  <a:pt x="95250" y="228600"/>
                </a:lnTo>
                <a:lnTo>
                  <a:pt x="200025" y="228600"/>
                </a:lnTo>
                <a:lnTo>
                  <a:pt x="200025" y="219075"/>
                </a:lnTo>
                <a:close/>
                <a:moveTo>
                  <a:pt x="200025" y="238125"/>
                </a:moveTo>
                <a:lnTo>
                  <a:pt x="95250" y="238125"/>
                </a:lnTo>
                <a:lnTo>
                  <a:pt x="95250" y="247650"/>
                </a:lnTo>
                <a:lnTo>
                  <a:pt x="200025" y="247650"/>
                </a:lnTo>
                <a:lnTo>
                  <a:pt x="200025" y="238125"/>
                </a:lnTo>
                <a:close/>
                <a:moveTo>
                  <a:pt x="200025" y="257175"/>
                </a:moveTo>
                <a:lnTo>
                  <a:pt x="95250" y="257175"/>
                </a:lnTo>
                <a:lnTo>
                  <a:pt x="95250" y="266700"/>
                </a:lnTo>
                <a:lnTo>
                  <a:pt x="200025" y="266700"/>
                </a:lnTo>
                <a:lnTo>
                  <a:pt x="200025" y="257175"/>
                </a:lnTo>
                <a:close/>
              </a:path>
            </a:pathLst>
          </a:custGeom>
          <a:solidFill>
            <a:srgbClr val="FFFFFF">
              <a:alpha val="100000"/>
            </a:srgbClr>
          </a:solidFill>
        </p:spPr>
        <p:txBody>
          <a:bodyPr/>
          <a:p>
            <a:endParaRPr lang="zh-CN" altLang="en-US"/>
          </a:p>
        </p:txBody>
      </p:sp>
      <p:sp>
        <p:nvSpPr>
          <p:cNvPr id="24" name="Freeform 24"/>
          <p:cNvSpPr/>
          <p:nvPr>
            <p:custDataLst>
              <p:tags r:id="rId20"/>
            </p:custDataLst>
          </p:nvPr>
        </p:nvSpPr>
        <p:spPr>
          <a:xfrm>
            <a:off x="6266815" y="1474470"/>
            <a:ext cx="291465" cy="291465"/>
          </a:xfrm>
          <a:custGeom>
            <a:avLst/>
            <a:gdLst/>
            <a:ahLst/>
            <a:cxnLst/>
            <a:rect l="l" t="t" r="r" b="b"/>
            <a:pathLst>
              <a:path w="304800" h="304800">
                <a:moveTo>
                  <a:pt x="76200" y="57150"/>
                </a:moveTo>
                <a:lnTo>
                  <a:pt x="38100" y="19050"/>
                </a:lnTo>
                <a:lnTo>
                  <a:pt x="19050" y="19050"/>
                </a:lnTo>
                <a:lnTo>
                  <a:pt x="19050" y="38100"/>
                </a:lnTo>
                <a:lnTo>
                  <a:pt x="57150" y="76200"/>
                </a:lnTo>
                <a:close/>
                <a:moveTo>
                  <a:pt x="95250" y="0"/>
                </a:moveTo>
                <a:lnTo>
                  <a:pt x="114300" y="0"/>
                </a:lnTo>
                <a:lnTo>
                  <a:pt x="114300" y="38100"/>
                </a:lnTo>
                <a:lnTo>
                  <a:pt x="95250" y="38100"/>
                </a:lnTo>
                <a:close/>
                <a:moveTo>
                  <a:pt x="171450" y="95250"/>
                </a:moveTo>
                <a:lnTo>
                  <a:pt x="209550" y="95250"/>
                </a:lnTo>
                <a:lnTo>
                  <a:pt x="209550" y="114300"/>
                </a:lnTo>
                <a:lnTo>
                  <a:pt x="171450" y="114300"/>
                </a:lnTo>
                <a:close/>
                <a:moveTo>
                  <a:pt x="190500" y="38100"/>
                </a:moveTo>
                <a:lnTo>
                  <a:pt x="190500" y="19050"/>
                </a:lnTo>
                <a:lnTo>
                  <a:pt x="171450" y="19050"/>
                </a:lnTo>
                <a:lnTo>
                  <a:pt x="133350" y="57150"/>
                </a:lnTo>
                <a:lnTo>
                  <a:pt x="152400" y="76200"/>
                </a:lnTo>
                <a:close/>
                <a:moveTo>
                  <a:pt x="0" y="95250"/>
                </a:moveTo>
                <a:lnTo>
                  <a:pt x="38100" y="95250"/>
                </a:lnTo>
                <a:lnTo>
                  <a:pt x="38100" y="114300"/>
                </a:lnTo>
                <a:lnTo>
                  <a:pt x="0" y="114300"/>
                </a:lnTo>
                <a:close/>
                <a:moveTo>
                  <a:pt x="95250" y="171450"/>
                </a:moveTo>
                <a:lnTo>
                  <a:pt x="114300" y="171450"/>
                </a:lnTo>
                <a:lnTo>
                  <a:pt x="114300" y="209550"/>
                </a:lnTo>
                <a:lnTo>
                  <a:pt x="95250" y="209550"/>
                </a:lnTo>
                <a:close/>
                <a:moveTo>
                  <a:pt x="19050" y="171450"/>
                </a:moveTo>
                <a:lnTo>
                  <a:pt x="19050" y="190500"/>
                </a:lnTo>
                <a:lnTo>
                  <a:pt x="38100" y="190500"/>
                </a:lnTo>
                <a:lnTo>
                  <a:pt x="76200" y="152400"/>
                </a:lnTo>
                <a:lnTo>
                  <a:pt x="57150" y="133350"/>
                </a:lnTo>
                <a:close/>
                <a:moveTo>
                  <a:pt x="300638" y="262538"/>
                </a:moveTo>
                <a:lnTo>
                  <a:pt x="111290" y="73190"/>
                </a:lnTo>
                <a:cubicBezTo>
                  <a:pt x="105737" y="67637"/>
                  <a:pt x="96641" y="67637"/>
                  <a:pt x="91088" y="73190"/>
                </a:cubicBezTo>
                <a:lnTo>
                  <a:pt x="73190" y="91088"/>
                </a:lnTo>
                <a:cubicBezTo>
                  <a:pt x="67637" y="96641"/>
                  <a:pt x="67637" y="105737"/>
                  <a:pt x="73190" y="111290"/>
                </a:cubicBezTo>
                <a:lnTo>
                  <a:pt x="262538" y="300638"/>
                </a:lnTo>
                <a:cubicBezTo>
                  <a:pt x="268091" y="306191"/>
                  <a:pt x="277187" y="306191"/>
                  <a:pt x="282740" y="300638"/>
                </a:cubicBezTo>
                <a:lnTo>
                  <a:pt x="300638" y="282740"/>
                </a:lnTo>
                <a:cubicBezTo>
                  <a:pt x="306191" y="277187"/>
                  <a:pt x="306191" y="268091"/>
                  <a:pt x="300638" y="262538"/>
                </a:cubicBezTo>
                <a:close/>
                <a:moveTo>
                  <a:pt x="142875" y="161925"/>
                </a:moveTo>
                <a:lnTo>
                  <a:pt x="85725" y="104775"/>
                </a:lnTo>
                <a:lnTo>
                  <a:pt x="104775" y="85725"/>
                </a:lnTo>
                <a:lnTo>
                  <a:pt x="161925" y="142875"/>
                </a:lnTo>
                <a:lnTo>
                  <a:pt x="142875" y="161925"/>
                </a:lnTo>
                <a:close/>
              </a:path>
            </a:pathLst>
          </a:custGeom>
          <a:solidFill>
            <a:srgbClr val="FFFFFF">
              <a:alpha val="100000"/>
            </a:srgbClr>
          </a:solidFill>
        </p:spPr>
      </p:sp>
      <p:sp>
        <p:nvSpPr>
          <p:cNvPr id="25" name="Freeform 25"/>
          <p:cNvSpPr/>
          <p:nvPr>
            <p:custDataLst>
              <p:tags r:id="rId21"/>
            </p:custDataLst>
          </p:nvPr>
        </p:nvSpPr>
        <p:spPr>
          <a:xfrm>
            <a:off x="6249670" y="3136265"/>
            <a:ext cx="287655" cy="287655"/>
          </a:xfrm>
          <a:custGeom>
            <a:avLst/>
            <a:gdLst/>
            <a:ahLst/>
            <a:cxnLst/>
            <a:rect l="l" t="t" r="r" b="b"/>
            <a:pathLst>
              <a:path w="304800" h="304800">
                <a:moveTo>
                  <a:pt x="152362" y="147228"/>
                </a:moveTo>
                <a:lnTo>
                  <a:pt x="304800" y="75419"/>
                </a:lnTo>
                <a:lnTo>
                  <a:pt x="304800" y="38100"/>
                </a:lnTo>
                <a:lnTo>
                  <a:pt x="0" y="38100"/>
                </a:lnTo>
                <a:lnTo>
                  <a:pt x="0" y="75305"/>
                </a:lnTo>
                <a:close/>
              </a:path>
              <a:path w="304800" h="304800">
                <a:moveTo>
                  <a:pt x="152438" y="189347"/>
                </a:moveTo>
                <a:lnTo>
                  <a:pt x="0" y="117348"/>
                </a:lnTo>
                <a:lnTo>
                  <a:pt x="0" y="266700"/>
                </a:lnTo>
                <a:lnTo>
                  <a:pt x="304800" y="266700"/>
                </a:lnTo>
                <a:lnTo>
                  <a:pt x="304800" y="117577"/>
                </a:lnTo>
              </a:path>
            </a:pathLst>
          </a:custGeom>
          <a:solidFill>
            <a:srgbClr val="FFFFFF">
              <a:alpha val="100000"/>
            </a:srgbClr>
          </a:solidFill>
        </p:spPr>
        <p:txBody>
          <a:bodyPr/>
          <a:p>
            <a:endParaRPr lang="zh-CN" altLang="en-US"/>
          </a:p>
        </p:txBody>
      </p:sp>
      <p:sp>
        <p:nvSpPr>
          <p:cNvPr id="26" name="Freeform 26"/>
          <p:cNvSpPr/>
          <p:nvPr>
            <p:custDataLst>
              <p:tags r:id="rId22"/>
            </p:custDataLst>
          </p:nvPr>
        </p:nvSpPr>
        <p:spPr>
          <a:xfrm>
            <a:off x="6258560" y="4850130"/>
            <a:ext cx="325755" cy="344170"/>
          </a:xfrm>
          <a:custGeom>
            <a:avLst/>
            <a:gdLst/>
            <a:ahLst/>
            <a:cxnLst/>
            <a:rect l="l" t="t" r="r" b="b"/>
            <a:pathLst>
              <a:path w="304800" h="304800">
                <a:moveTo>
                  <a:pt x="285750" y="171450"/>
                </a:moveTo>
                <a:lnTo>
                  <a:pt x="266700" y="171450"/>
                </a:lnTo>
                <a:lnTo>
                  <a:pt x="266700" y="133350"/>
                </a:lnTo>
                <a:cubicBezTo>
                  <a:pt x="266700" y="70247"/>
                  <a:pt x="215503" y="19050"/>
                  <a:pt x="152400" y="19050"/>
                </a:cubicBezTo>
                <a:cubicBezTo>
                  <a:pt x="89297" y="19050"/>
                  <a:pt x="38100" y="70247"/>
                  <a:pt x="38100" y="133350"/>
                </a:cubicBezTo>
                <a:lnTo>
                  <a:pt x="38100" y="171450"/>
                </a:lnTo>
                <a:lnTo>
                  <a:pt x="19050" y="171450"/>
                </a:lnTo>
                <a:cubicBezTo>
                  <a:pt x="8525" y="171450"/>
                  <a:pt x="0" y="179975"/>
                  <a:pt x="0" y="190500"/>
                </a:cubicBezTo>
                <a:lnTo>
                  <a:pt x="0" y="266700"/>
                </a:lnTo>
                <a:cubicBezTo>
                  <a:pt x="0" y="277225"/>
                  <a:pt x="8525" y="285750"/>
                  <a:pt x="19050" y="285750"/>
                </a:cubicBezTo>
                <a:lnTo>
                  <a:pt x="76200" y="285750"/>
                </a:lnTo>
                <a:lnTo>
                  <a:pt x="76200" y="133350"/>
                </a:lnTo>
                <a:cubicBezTo>
                  <a:pt x="76200" y="91307"/>
                  <a:pt x="110357" y="57150"/>
                  <a:pt x="152400" y="57150"/>
                </a:cubicBezTo>
                <a:cubicBezTo>
                  <a:pt x="194443" y="57150"/>
                  <a:pt x="228600" y="91307"/>
                  <a:pt x="228600" y="133350"/>
                </a:cubicBezTo>
                <a:lnTo>
                  <a:pt x="228600" y="285750"/>
                </a:lnTo>
                <a:lnTo>
                  <a:pt x="285750" y="285750"/>
                </a:lnTo>
                <a:cubicBezTo>
                  <a:pt x="296275" y="285750"/>
                  <a:pt x="304800" y="277225"/>
                  <a:pt x="304800" y="266700"/>
                </a:cubicBezTo>
                <a:lnTo>
                  <a:pt x="304800" y="190500"/>
                </a:lnTo>
                <a:cubicBezTo>
                  <a:pt x="304800" y="179975"/>
                  <a:pt x="296275" y="171450"/>
                  <a:pt x="285750" y="171450"/>
                </a:cubicBezTo>
              </a:path>
            </a:pathLst>
          </a:custGeom>
          <a:solidFill>
            <a:srgbClr val="FFFFFF">
              <a:alpha val="100000"/>
            </a:srgbClr>
          </a:solidFill>
        </p:spPr>
      </p:sp>
      <p:sp>
        <p:nvSpPr>
          <p:cNvPr id="27" name="Freeform 27"/>
          <p:cNvSpPr/>
          <p:nvPr>
            <p:custDataLst>
              <p:tags r:id="rId23"/>
            </p:custDataLst>
          </p:nvPr>
        </p:nvSpPr>
        <p:spPr>
          <a:xfrm>
            <a:off x="739140" y="3221355"/>
            <a:ext cx="305435" cy="299720"/>
          </a:xfrm>
          <a:custGeom>
            <a:avLst/>
            <a:gdLst/>
            <a:ahLst/>
            <a:cxnLst/>
            <a:rect l="l" t="t" r="r" b="b"/>
            <a:pathLst>
              <a:path w="304800" h="304800">
                <a:moveTo>
                  <a:pt x="274320" y="167640"/>
                </a:moveTo>
                <a:lnTo>
                  <a:pt x="274320" y="274320"/>
                </a:lnTo>
                <a:cubicBezTo>
                  <a:pt x="274320" y="291151"/>
                  <a:pt x="260671" y="304800"/>
                  <a:pt x="243840" y="304800"/>
                </a:cubicBezTo>
                <a:cubicBezTo>
                  <a:pt x="227009" y="304800"/>
                  <a:pt x="213360" y="291151"/>
                  <a:pt x="213360" y="274320"/>
                </a:cubicBezTo>
                <a:lnTo>
                  <a:pt x="213360" y="274320"/>
                </a:lnTo>
                <a:lnTo>
                  <a:pt x="213360" y="198120"/>
                </a:lnTo>
                <a:lnTo>
                  <a:pt x="182880" y="198120"/>
                </a:lnTo>
                <a:lnTo>
                  <a:pt x="182880" y="45720"/>
                </a:lnTo>
                <a:cubicBezTo>
                  <a:pt x="182880" y="20469"/>
                  <a:pt x="203349" y="0"/>
                  <a:pt x="228600" y="0"/>
                </a:cubicBezTo>
                <a:lnTo>
                  <a:pt x="228600" y="0"/>
                </a:lnTo>
                <a:lnTo>
                  <a:pt x="274320" y="0"/>
                </a:lnTo>
                <a:lnTo>
                  <a:pt x="274320" y="167640"/>
                </a:lnTo>
                <a:close/>
              </a:path>
              <a:path w="304800" h="304800">
                <a:moveTo>
                  <a:pt x="60960" y="152400"/>
                </a:moveTo>
                <a:cubicBezTo>
                  <a:pt x="44129" y="152400"/>
                  <a:pt x="30480" y="138751"/>
                  <a:pt x="30480" y="121920"/>
                </a:cubicBezTo>
                <a:lnTo>
                  <a:pt x="30480" y="121920"/>
                </a:lnTo>
                <a:lnTo>
                  <a:pt x="30480" y="15240"/>
                </a:lnTo>
                <a:cubicBezTo>
                  <a:pt x="30480" y="6820"/>
                  <a:pt x="37300" y="0"/>
                  <a:pt x="45720" y="0"/>
                </a:cubicBezTo>
                <a:cubicBezTo>
                  <a:pt x="54140" y="0"/>
                  <a:pt x="60960" y="6820"/>
                  <a:pt x="60960" y="15240"/>
                </a:cubicBezTo>
                <a:lnTo>
                  <a:pt x="60960" y="15240"/>
                </a:lnTo>
                <a:lnTo>
                  <a:pt x="60960" y="76200"/>
                </a:lnTo>
                <a:lnTo>
                  <a:pt x="76200" y="76200"/>
                </a:lnTo>
                <a:lnTo>
                  <a:pt x="76200" y="15240"/>
                </a:lnTo>
                <a:cubicBezTo>
                  <a:pt x="76200" y="6820"/>
                  <a:pt x="83020" y="0"/>
                  <a:pt x="91440" y="0"/>
                </a:cubicBezTo>
                <a:cubicBezTo>
                  <a:pt x="99860" y="0"/>
                  <a:pt x="106680" y="6820"/>
                  <a:pt x="106680" y="15240"/>
                </a:cubicBezTo>
                <a:lnTo>
                  <a:pt x="106680" y="15240"/>
                </a:lnTo>
                <a:lnTo>
                  <a:pt x="106680" y="76200"/>
                </a:lnTo>
                <a:lnTo>
                  <a:pt x="121920" y="76200"/>
                </a:lnTo>
                <a:lnTo>
                  <a:pt x="121920" y="15240"/>
                </a:lnTo>
                <a:cubicBezTo>
                  <a:pt x="121920" y="6820"/>
                  <a:pt x="128740" y="0"/>
                  <a:pt x="137160" y="0"/>
                </a:cubicBezTo>
                <a:cubicBezTo>
                  <a:pt x="145580" y="0"/>
                  <a:pt x="152400" y="6820"/>
                  <a:pt x="152400" y="15240"/>
                </a:cubicBezTo>
                <a:lnTo>
                  <a:pt x="152400" y="15240"/>
                </a:lnTo>
                <a:lnTo>
                  <a:pt x="152400" y="121920"/>
                </a:lnTo>
                <a:cubicBezTo>
                  <a:pt x="152400" y="138751"/>
                  <a:pt x="138751" y="152400"/>
                  <a:pt x="121920" y="152400"/>
                </a:cubicBezTo>
                <a:lnTo>
                  <a:pt x="121920" y="152400"/>
                </a:lnTo>
                <a:lnTo>
                  <a:pt x="121920" y="274320"/>
                </a:lnTo>
                <a:cubicBezTo>
                  <a:pt x="121920" y="291151"/>
                  <a:pt x="108271" y="304800"/>
                  <a:pt x="91440" y="304800"/>
                </a:cubicBezTo>
                <a:cubicBezTo>
                  <a:pt x="74609" y="304800"/>
                  <a:pt x="60960" y="291151"/>
                  <a:pt x="60960" y="274320"/>
                </a:cubicBezTo>
                <a:lnTo>
                  <a:pt x="60960" y="274320"/>
                </a:lnTo>
                <a:lnTo>
                  <a:pt x="60960" y="152400"/>
                </a:lnTo>
              </a:path>
            </a:pathLst>
          </a:custGeom>
          <a:solidFill>
            <a:srgbClr val="FFFFFF">
              <a:alpha val="100000"/>
            </a:srgbClr>
          </a:solidFill>
        </p:spPr>
      </p:sp>
      <p:sp>
        <p:nvSpPr>
          <p:cNvPr id="28" name="Freeform 28"/>
          <p:cNvSpPr/>
          <p:nvPr>
            <p:custDataLst>
              <p:tags r:id="rId24"/>
            </p:custDataLst>
          </p:nvPr>
        </p:nvSpPr>
        <p:spPr>
          <a:xfrm>
            <a:off x="619760" y="4918075"/>
            <a:ext cx="518160" cy="445135"/>
          </a:xfrm>
          <a:custGeom>
            <a:avLst/>
            <a:gdLst/>
            <a:ahLst/>
            <a:cxnLst/>
            <a:rect l="l" t="t" r="r" b="b"/>
            <a:pathLst>
              <a:path w="304800" h="304800">
                <a:moveTo>
                  <a:pt x="147838" y="37243"/>
                </a:moveTo>
                <a:cubicBezTo>
                  <a:pt x="155724" y="37243"/>
                  <a:pt x="162125" y="43644"/>
                  <a:pt x="162125" y="51530"/>
                </a:cubicBezTo>
                <a:lnTo>
                  <a:pt x="162125" y="125349"/>
                </a:lnTo>
                <a:lnTo>
                  <a:pt x="257375" y="184880"/>
                </a:lnTo>
                <a:lnTo>
                  <a:pt x="257375" y="210483"/>
                </a:lnTo>
                <a:lnTo>
                  <a:pt x="162125" y="178337"/>
                </a:lnTo>
                <a:lnTo>
                  <a:pt x="162125" y="228343"/>
                </a:lnTo>
                <a:lnTo>
                  <a:pt x="181547" y="247669"/>
                </a:lnTo>
                <a:lnTo>
                  <a:pt x="181537" y="267519"/>
                </a:lnTo>
                <a:lnTo>
                  <a:pt x="147838" y="256318"/>
                </a:lnTo>
                <a:lnTo>
                  <a:pt x="114624" y="267557"/>
                </a:lnTo>
                <a:lnTo>
                  <a:pt x="114767" y="246707"/>
                </a:lnTo>
                <a:lnTo>
                  <a:pt x="132959" y="228943"/>
                </a:lnTo>
                <a:lnTo>
                  <a:pt x="133121" y="178346"/>
                </a:lnTo>
                <a:lnTo>
                  <a:pt x="37900" y="211074"/>
                </a:lnTo>
                <a:lnTo>
                  <a:pt x="38100" y="184880"/>
                </a:lnTo>
                <a:lnTo>
                  <a:pt x="133417" y="124749"/>
                </a:lnTo>
                <a:lnTo>
                  <a:pt x="133569" y="51521"/>
                </a:lnTo>
                <a:cubicBezTo>
                  <a:pt x="133550" y="43644"/>
                  <a:pt x="139951" y="37243"/>
                  <a:pt x="147838" y="37243"/>
                </a:cubicBezTo>
              </a:path>
            </a:pathLst>
          </a:custGeom>
          <a:solidFill>
            <a:srgbClr val="FFFFFF">
              <a:alpha val="100000"/>
            </a:srgbClr>
          </a:solidFill>
        </p:spPr>
      </p:sp>
      <p:sp>
        <p:nvSpPr>
          <p:cNvPr id="1400010" name="TextBox 3"/>
          <p:cNvSpPr txBox="1"/>
          <p:nvPr/>
        </p:nvSpPr>
        <p:spPr>
          <a:xfrm>
            <a:off x="591185" y="369570"/>
            <a:ext cx="10761345" cy="461645"/>
          </a:xfrm>
          <a:prstGeom prst="rect">
            <a:avLst/>
          </a:prstGeom>
          <a:noFill/>
        </p:spPr>
        <p:txBody>
          <a:bodyPr vert="horz" wrap="square" lIns="91440" tIns="45720" rIns="91440" bIns="0" rtlCol="0" anchor="t" anchorCtr="0">
            <a:noAutofit/>
          </a:bodyPr>
          <a:lstStyle/>
          <a:p>
            <a:pPr algn="l">
              <a:lnSpc>
                <a:spcPct val="10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Industry Competition Porter’s Five Forces</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2120">
            <a:alpha val="100000"/>
          </a:srgbClr>
        </a:solidFill>
        <a:effectLst/>
      </p:bgPr>
    </p:bg>
    <p:spTree>
      <p:nvGrpSpPr>
        <p:cNvPr id="1" name=""/>
        <p:cNvGrpSpPr/>
        <p:nvPr/>
      </p:nvGrpSpPr>
      <p:grpSpPr>
        <a:xfrm>
          <a:off x="0" y="0"/>
          <a:ext cx="0" cy="0"/>
          <a:chOff x="0" y="0"/>
          <a:chExt cx="0" cy="0"/>
        </a:xfrm>
      </p:grpSpPr>
      <p:sp>
        <p:nvSpPr>
          <p:cNvPr id="300007" name="AutoShape 3"/>
          <p:cNvSpPr/>
          <p:nvPr/>
        </p:nvSpPr>
        <p:spPr>
          <a:xfrm>
            <a:off x="436245" y="309245"/>
            <a:ext cx="6503035" cy="582295"/>
          </a:xfrm>
          <a:prstGeom prst="rect">
            <a:avLst/>
          </a:prstGeom>
          <a:solidFill>
            <a:srgbClr val="376057">
              <a:alpha val="100000"/>
            </a:srgbClr>
          </a:solidFill>
        </p:spPr>
      </p:sp>
      <p:pic>
        <p:nvPicPr>
          <p:cNvPr id="5" name="Picture 5"/>
          <p:cNvPicPr>
            <a:picLocks noChangeAspect="1"/>
          </p:cNvPicPr>
          <p:nvPr/>
        </p:nvPicPr>
        <p:blipFill>
          <a:blip r:embed="rId1">
            <a:alphaModFix amt="70000"/>
          </a:blip>
          <a:srcRect/>
          <a:stretch>
            <a:fillRect/>
          </a:stretch>
        </p:blipFill>
        <p:spPr>
          <a:xfrm>
            <a:off x="154300" y="1109992"/>
            <a:ext cx="4095887" cy="5461182"/>
          </a:xfrm>
          <a:prstGeom prst="parallelogram">
            <a:avLst/>
          </a:prstGeom>
        </p:spPr>
      </p:pic>
      <p:sp>
        <p:nvSpPr>
          <p:cNvPr id="6" name="TextBox 6"/>
          <p:cNvSpPr txBox="1"/>
          <p:nvPr>
            <p:custDataLst>
              <p:tags r:id="rId2"/>
            </p:custDataLst>
          </p:nvPr>
        </p:nvSpPr>
        <p:spPr>
          <a:xfrm>
            <a:off x="4937760" y="1109980"/>
            <a:ext cx="6762115" cy="720090"/>
          </a:xfrm>
          <a:prstGeom prst="rect">
            <a:avLst/>
          </a:prstGeom>
        </p:spPr>
        <p:txBody>
          <a:bodyPr vert="horz" wrap="square" lIns="123825" tIns="123825" rIns="57150" bIns="123825" rtlCol="0" anchor="t" anchorCtr="0">
            <a:noAutofit/>
          </a:bodyPr>
          <a:lstStyle/>
          <a:p>
            <a:pPr>
              <a:lnSpc>
                <a:spcPct val="140000"/>
              </a:lnSpc>
            </a:pPr>
            <a:r>
              <a:rPr lang="en-US" altLang="zh-CN" sz="23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Global Supply Chain and Economies of Scale</a:t>
            </a:r>
            <a:endParaRPr lang="en-US" altLang="zh-CN" sz="23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7" name="AutoShape 7"/>
          <p:cNvSpPr/>
          <p:nvPr>
            <p:custDataLst>
              <p:tags r:id="rId3"/>
            </p:custDataLst>
          </p:nvPr>
        </p:nvSpPr>
        <p:spPr>
          <a:xfrm>
            <a:off x="3723196" y="1295798"/>
            <a:ext cx="668149" cy="523974"/>
          </a:xfrm>
          <a:prstGeom prst="rect">
            <a:avLst/>
          </a:prstGeom>
          <a:solidFill>
            <a:schemeClr val="accent2">
              <a:alpha val="100000"/>
            </a:schemeClr>
          </a:solidFill>
        </p:spPr>
      </p:sp>
      <p:sp>
        <p:nvSpPr>
          <p:cNvPr id="8" name="AutoShape 8"/>
          <p:cNvSpPr/>
          <p:nvPr>
            <p:custDataLst>
              <p:tags r:id="rId4"/>
            </p:custDataLst>
          </p:nvPr>
        </p:nvSpPr>
        <p:spPr>
          <a:xfrm>
            <a:off x="4144917" y="1295798"/>
            <a:ext cx="523974" cy="523974"/>
          </a:xfrm>
          <a:prstGeom prst="ellipse">
            <a:avLst/>
          </a:prstGeom>
          <a:solidFill>
            <a:schemeClr val="accent2">
              <a:alpha val="100000"/>
            </a:schemeClr>
          </a:solidFill>
        </p:spPr>
      </p:sp>
      <p:sp>
        <p:nvSpPr>
          <p:cNvPr id="9" name="AutoShape 9"/>
          <p:cNvSpPr/>
          <p:nvPr>
            <p:custDataLst>
              <p:tags r:id="rId5"/>
            </p:custDataLst>
          </p:nvPr>
        </p:nvSpPr>
        <p:spPr>
          <a:xfrm>
            <a:off x="3461209" y="1295798"/>
            <a:ext cx="523974" cy="523974"/>
          </a:xfrm>
          <a:prstGeom prst="ellipse">
            <a:avLst/>
          </a:prstGeom>
          <a:solidFill>
            <a:schemeClr val="accent2">
              <a:alpha val="100000"/>
            </a:schemeClr>
          </a:solidFill>
        </p:spPr>
      </p:sp>
      <p:sp>
        <p:nvSpPr>
          <p:cNvPr id="10" name="TextBox 10"/>
          <p:cNvSpPr txBox="1"/>
          <p:nvPr>
            <p:custDataLst>
              <p:tags r:id="rId6"/>
            </p:custDataLst>
          </p:nvPr>
        </p:nvSpPr>
        <p:spPr>
          <a:xfrm>
            <a:off x="3629632" y="1174560"/>
            <a:ext cx="761713" cy="754837"/>
          </a:xfrm>
          <a:prstGeom prst="rect">
            <a:avLst/>
          </a:prstGeom>
        </p:spPr>
        <p:txBody>
          <a:bodyPr vert="horz" wrap="square" lIns="123825" tIns="123825" rIns="57150" bIns="123825" rtlCol="0" anchor="t" anchorCtr="0">
            <a:normAutofit lnSpcReduction="10000"/>
          </a:bodyPr>
          <a:lstStyle/>
          <a:p>
            <a:pPr algn="ctr">
              <a:lnSpc>
                <a:spcPct val="150000"/>
              </a:lnSpc>
            </a:pPr>
            <a:r>
              <a:rPr lang="en-US" sz="2250" b="1">
                <a:solidFill>
                  <a:srgbClr val="FFFFFF">
                    <a:alpha val="100000"/>
                  </a:srgbClr>
                </a:solidFill>
                <a:latin typeface="微软雅黑" panose="020B0503020204020204" charset="-122"/>
                <a:ea typeface="微软雅黑" panose="020B0503020204020204" charset="-122"/>
                <a:cs typeface="微软雅黑" panose="020B0503020204020204" charset="-122"/>
              </a:rPr>
              <a:t>01</a:t>
            </a:r>
            <a:endParaRPr lang="en-US" sz="2250" b="1">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
        <p:nvSpPr>
          <p:cNvPr id="11" name="TextBox 11"/>
          <p:cNvSpPr txBox="1"/>
          <p:nvPr>
            <p:custDataLst>
              <p:tags r:id="rId7"/>
            </p:custDataLst>
          </p:nvPr>
        </p:nvSpPr>
        <p:spPr>
          <a:xfrm>
            <a:off x="4959350" y="1611630"/>
            <a:ext cx="6330315" cy="1277620"/>
          </a:xfrm>
          <a:prstGeom prst="rect">
            <a:avLst/>
          </a:prstGeom>
        </p:spPr>
        <p:txBody>
          <a:bodyPr vert="horz" wrap="square" lIns="123825" tIns="123825" rIns="57150" bIns="123825" rtlCol="0" anchor="t" anchorCtr="0">
            <a:noAutofit/>
          </a:bodyPr>
          <a:lstStyle/>
          <a:p>
            <a:pPr>
              <a:lnSpc>
                <a:spcPct val="120000"/>
              </a:lnSpc>
              <a:spcBef>
                <a:spcPts val="0"/>
              </a:spcBef>
              <a:spcAft>
                <a:spcPts val="0"/>
              </a:spcAft>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IKEA Green has global supply chain and economies of scale advantages, providing strong support for its sustainable development in the Chinese market.</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2" name="TextBox 12"/>
          <p:cNvSpPr txBox="1"/>
          <p:nvPr>
            <p:custDataLst>
              <p:tags r:id="rId8"/>
            </p:custDataLst>
          </p:nvPr>
        </p:nvSpPr>
        <p:spPr>
          <a:xfrm>
            <a:off x="4524346" y="2766189"/>
            <a:ext cx="5989821" cy="719999"/>
          </a:xfrm>
          <a:prstGeom prst="rect">
            <a:avLst/>
          </a:prstGeom>
        </p:spPr>
        <p:txBody>
          <a:bodyPr vert="horz" wrap="square" lIns="123825" tIns="123825" rIns="57150" bIns="123825" rtlCol="0" anchor="t" anchorCtr="0">
            <a:noAutofit/>
          </a:bodyPr>
          <a:lstStyle/>
          <a:p>
            <a:pPr>
              <a:lnSpc>
                <a:spcPct val="140000"/>
              </a:lnSpc>
            </a:pPr>
            <a:r>
              <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Store Experience and Design</a:t>
            </a:r>
            <a:endPar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3" name="AutoShape 13"/>
          <p:cNvSpPr/>
          <p:nvPr>
            <p:custDataLst>
              <p:tags r:id="rId9"/>
            </p:custDataLst>
          </p:nvPr>
        </p:nvSpPr>
        <p:spPr>
          <a:xfrm>
            <a:off x="3304492" y="2951995"/>
            <a:ext cx="668149" cy="523974"/>
          </a:xfrm>
          <a:prstGeom prst="rect">
            <a:avLst/>
          </a:prstGeom>
          <a:solidFill>
            <a:schemeClr val="accent2">
              <a:alpha val="100000"/>
            </a:schemeClr>
          </a:solidFill>
        </p:spPr>
      </p:sp>
      <p:sp>
        <p:nvSpPr>
          <p:cNvPr id="14" name="AutoShape 14"/>
          <p:cNvSpPr/>
          <p:nvPr>
            <p:custDataLst>
              <p:tags r:id="rId10"/>
            </p:custDataLst>
          </p:nvPr>
        </p:nvSpPr>
        <p:spPr>
          <a:xfrm>
            <a:off x="3726213" y="2951995"/>
            <a:ext cx="523974" cy="523974"/>
          </a:xfrm>
          <a:prstGeom prst="ellipse">
            <a:avLst/>
          </a:prstGeom>
          <a:solidFill>
            <a:schemeClr val="accent2">
              <a:alpha val="100000"/>
            </a:schemeClr>
          </a:solidFill>
        </p:spPr>
      </p:sp>
      <p:sp>
        <p:nvSpPr>
          <p:cNvPr id="15" name="AutoShape 15"/>
          <p:cNvSpPr/>
          <p:nvPr>
            <p:custDataLst>
              <p:tags r:id="rId11"/>
            </p:custDataLst>
          </p:nvPr>
        </p:nvSpPr>
        <p:spPr>
          <a:xfrm>
            <a:off x="3042505" y="2951995"/>
            <a:ext cx="523974" cy="523974"/>
          </a:xfrm>
          <a:prstGeom prst="ellipse">
            <a:avLst/>
          </a:prstGeom>
          <a:solidFill>
            <a:schemeClr val="accent2">
              <a:alpha val="100000"/>
            </a:schemeClr>
          </a:solidFill>
        </p:spPr>
      </p:sp>
      <p:sp>
        <p:nvSpPr>
          <p:cNvPr id="16" name="TextBox 16"/>
          <p:cNvSpPr txBox="1"/>
          <p:nvPr>
            <p:custDataLst>
              <p:tags r:id="rId12"/>
            </p:custDataLst>
          </p:nvPr>
        </p:nvSpPr>
        <p:spPr>
          <a:xfrm>
            <a:off x="3094713" y="2830757"/>
            <a:ext cx="1050205" cy="754837"/>
          </a:xfrm>
          <a:prstGeom prst="rect">
            <a:avLst/>
          </a:prstGeom>
        </p:spPr>
        <p:txBody>
          <a:bodyPr vert="horz" wrap="square" lIns="123825" tIns="123825" rIns="57150" bIns="123825" rtlCol="0" anchor="t" anchorCtr="0">
            <a:normAutofit lnSpcReduction="10000"/>
          </a:bodyPr>
          <a:lstStyle/>
          <a:p>
            <a:pPr algn="ctr">
              <a:lnSpc>
                <a:spcPct val="150000"/>
              </a:lnSpc>
            </a:pPr>
            <a:r>
              <a:rPr lang="en-US" sz="2250" b="1">
                <a:solidFill>
                  <a:srgbClr val="FFFFFF">
                    <a:alpha val="100000"/>
                  </a:srgbClr>
                </a:solidFill>
                <a:latin typeface="微软雅黑" panose="020B0503020204020204" charset="-122"/>
                <a:ea typeface="微软雅黑" panose="020B0503020204020204" charset="-122"/>
                <a:cs typeface="微软雅黑" panose="020B0503020204020204" charset="-122"/>
              </a:rPr>
              <a:t>02</a:t>
            </a:r>
            <a:endParaRPr lang="en-US" sz="2250" b="1">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
        <p:nvSpPr>
          <p:cNvPr id="17" name="TextBox 17"/>
          <p:cNvSpPr txBox="1"/>
          <p:nvPr>
            <p:custDataLst>
              <p:tags r:id="rId13"/>
            </p:custDataLst>
          </p:nvPr>
        </p:nvSpPr>
        <p:spPr>
          <a:xfrm>
            <a:off x="4540885" y="3267710"/>
            <a:ext cx="6218555" cy="1277620"/>
          </a:xfrm>
          <a:prstGeom prst="rect">
            <a:avLst/>
          </a:prstGeom>
        </p:spPr>
        <p:txBody>
          <a:bodyPr vert="horz" wrap="square" lIns="123825" tIns="123825" rIns="57150" bIns="123825" rtlCol="0" anchor="t" anchorCtr="0">
            <a:noAutofit/>
          </a:bodyPr>
          <a:lstStyle/>
          <a:p>
            <a:pPr>
              <a:lnSpc>
                <a:spcPct val="120000"/>
              </a:lnSpc>
              <a:spcBef>
                <a:spcPts val="0"/>
              </a:spcBef>
              <a:spcAft>
                <a:spcPts val="0"/>
              </a:spcAft>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Store experience and design are the advantages of IKEA Green+, attracting consumers through unique scenario-based experiences and enhancing brand awareness.</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8" name="TextBox 18"/>
          <p:cNvSpPr txBox="1"/>
          <p:nvPr>
            <p:custDataLst>
              <p:tags r:id="rId14"/>
            </p:custDataLst>
          </p:nvPr>
        </p:nvSpPr>
        <p:spPr>
          <a:xfrm>
            <a:off x="4221062" y="4422385"/>
            <a:ext cx="5989821" cy="719999"/>
          </a:xfrm>
          <a:prstGeom prst="rect">
            <a:avLst/>
          </a:prstGeom>
        </p:spPr>
        <p:txBody>
          <a:bodyPr vert="horz" wrap="square" lIns="123825" tIns="123825" rIns="57150" bIns="123825" rtlCol="0" anchor="t" anchorCtr="0">
            <a:noAutofit/>
          </a:bodyPr>
          <a:lstStyle/>
          <a:p>
            <a:pPr>
              <a:lnSpc>
                <a:spcPct val="140000"/>
              </a:lnSpc>
            </a:pPr>
            <a:r>
              <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Insufficient Response Speed</a:t>
            </a:r>
            <a:endPar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9" name="AutoShape 19"/>
          <p:cNvSpPr/>
          <p:nvPr>
            <p:custDataLst>
              <p:tags r:id="rId15"/>
            </p:custDataLst>
          </p:nvPr>
        </p:nvSpPr>
        <p:spPr>
          <a:xfrm>
            <a:off x="2922468" y="4608191"/>
            <a:ext cx="668149" cy="523974"/>
          </a:xfrm>
          <a:prstGeom prst="rect">
            <a:avLst/>
          </a:prstGeom>
          <a:solidFill>
            <a:schemeClr val="accent2">
              <a:alpha val="100000"/>
            </a:schemeClr>
          </a:solidFill>
        </p:spPr>
      </p:sp>
      <p:sp>
        <p:nvSpPr>
          <p:cNvPr id="20" name="AutoShape 20"/>
          <p:cNvSpPr/>
          <p:nvPr>
            <p:custDataLst>
              <p:tags r:id="rId16"/>
            </p:custDataLst>
          </p:nvPr>
        </p:nvSpPr>
        <p:spPr>
          <a:xfrm>
            <a:off x="3344189" y="4608191"/>
            <a:ext cx="523974" cy="523974"/>
          </a:xfrm>
          <a:prstGeom prst="ellipse">
            <a:avLst/>
          </a:prstGeom>
          <a:solidFill>
            <a:schemeClr val="accent2">
              <a:alpha val="100000"/>
            </a:schemeClr>
          </a:solidFill>
        </p:spPr>
      </p:sp>
      <p:sp>
        <p:nvSpPr>
          <p:cNvPr id="21" name="AutoShape 21"/>
          <p:cNvSpPr/>
          <p:nvPr>
            <p:custDataLst>
              <p:tags r:id="rId17"/>
            </p:custDataLst>
          </p:nvPr>
        </p:nvSpPr>
        <p:spPr>
          <a:xfrm>
            <a:off x="2660481" y="4608191"/>
            <a:ext cx="523974" cy="523974"/>
          </a:xfrm>
          <a:prstGeom prst="ellipse">
            <a:avLst/>
          </a:prstGeom>
          <a:solidFill>
            <a:schemeClr val="accent2">
              <a:alpha val="100000"/>
            </a:schemeClr>
          </a:solidFill>
        </p:spPr>
      </p:sp>
      <p:sp>
        <p:nvSpPr>
          <p:cNvPr id="22" name="TextBox 22"/>
          <p:cNvSpPr txBox="1"/>
          <p:nvPr>
            <p:custDataLst>
              <p:tags r:id="rId18"/>
            </p:custDataLst>
          </p:nvPr>
        </p:nvSpPr>
        <p:spPr>
          <a:xfrm>
            <a:off x="2741771" y="4486953"/>
            <a:ext cx="1062715" cy="754837"/>
          </a:xfrm>
          <a:prstGeom prst="rect">
            <a:avLst/>
          </a:prstGeom>
        </p:spPr>
        <p:txBody>
          <a:bodyPr vert="horz" wrap="square" lIns="123825" tIns="123825" rIns="57150" bIns="123825" rtlCol="0" anchor="t" anchorCtr="0">
            <a:normAutofit lnSpcReduction="10000"/>
          </a:bodyPr>
          <a:lstStyle/>
          <a:p>
            <a:pPr algn="ctr">
              <a:lnSpc>
                <a:spcPct val="150000"/>
              </a:lnSpc>
            </a:pPr>
            <a:r>
              <a:rPr lang="en-US" sz="2250" b="1">
                <a:solidFill>
                  <a:srgbClr val="FFFFFF">
                    <a:alpha val="100000"/>
                  </a:srgbClr>
                </a:solidFill>
                <a:latin typeface="微软雅黑" panose="020B0503020204020204" charset="-122"/>
                <a:ea typeface="微软雅黑" panose="020B0503020204020204" charset="-122"/>
                <a:cs typeface="微软雅黑" panose="020B0503020204020204" charset="-122"/>
              </a:rPr>
              <a:t>03</a:t>
            </a:r>
            <a:endParaRPr lang="en-US" sz="2250" b="1">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
        <p:nvSpPr>
          <p:cNvPr id="23" name="TextBox 23"/>
          <p:cNvSpPr txBox="1"/>
          <p:nvPr>
            <p:custDataLst>
              <p:tags r:id="rId19"/>
            </p:custDataLst>
          </p:nvPr>
        </p:nvSpPr>
        <p:spPr>
          <a:xfrm>
            <a:off x="4220845" y="4959985"/>
            <a:ext cx="6292850" cy="1277620"/>
          </a:xfrm>
          <a:prstGeom prst="rect">
            <a:avLst/>
          </a:prstGeom>
        </p:spPr>
        <p:txBody>
          <a:bodyPr vert="horz" wrap="square" lIns="123825" tIns="123825" rIns="57150" bIns="123825" rtlCol="0" anchor="t" anchorCtr="0">
            <a:noAutofit/>
          </a:bodyPr>
          <a:lstStyle/>
          <a:p>
            <a:pPr>
              <a:lnSpc>
                <a:spcPct val="120000"/>
              </a:lnSpc>
              <a:spcBef>
                <a:spcPts val="0"/>
              </a:spcBef>
              <a:spcAft>
                <a:spcPts val="0"/>
              </a:spcAft>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Compared with competitors, IKEA Green+ is insufficient in responding to market changes and needs to speed up decision-making to adapt to the rapidly changing market environment.</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400010" name="TextBox 3"/>
          <p:cNvSpPr txBox="1"/>
          <p:nvPr/>
        </p:nvSpPr>
        <p:spPr>
          <a:xfrm>
            <a:off x="591185" y="369570"/>
            <a:ext cx="10761345" cy="461645"/>
          </a:xfrm>
          <a:prstGeom prst="rect">
            <a:avLst/>
          </a:prstGeom>
          <a:noFill/>
        </p:spPr>
        <p:txBody>
          <a:bodyPr vert="horz" wrap="square" lIns="91440" tIns="45720" rIns="91440" bIns="0" rtlCol="0" anchor="t" anchorCtr="0">
            <a:noAutofit/>
          </a:bodyPr>
          <a:lstStyle/>
          <a:p>
            <a:pPr algn="l">
              <a:lnSpc>
                <a:spcPct val="10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Internal Environment</a:t>
            </a:r>
            <a:r>
              <a:rPr lang="zh-CN" altLang="en-US" sz="2400" b="1">
                <a:solidFill>
                  <a:srgbClr val="FFFFFF">
                    <a:alpha val="100000"/>
                  </a:srgbClr>
                </a:solidFill>
                <a:latin typeface="Arial" panose="020B0604020202020204" pitchFamily="34" charset="0"/>
                <a:ea typeface="思源黑体 CN Bold"/>
                <a:cs typeface="Arial" panose="020B0604020202020204" pitchFamily="34" charset="0"/>
                <a:sym typeface="+mn-ea"/>
              </a:rPr>
              <a:t>：</a:t>
            </a: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 VRIO F</a:t>
            </a: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ramework</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2120">
            <a:alpha val="100000"/>
          </a:srgbClr>
        </a:solidFill>
        <a:effectLst/>
      </p:bgPr>
    </p:bg>
    <p:spTree>
      <p:nvGrpSpPr>
        <p:cNvPr id="1" name=""/>
        <p:cNvGrpSpPr/>
        <p:nvPr/>
      </p:nvGrpSpPr>
      <p:grpSpPr>
        <a:xfrm>
          <a:off x="0" y="0"/>
          <a:ext cx="0" cy="0"/>
          <a:chOff x="0" y="0"/>
          <a:chExt cx="0" cy="0"/>
        </a:xfrm>
      </p:grpSpPr>
      <p:sp>
        <p:nvSpPr>
          <p:cNvPr id="5" name="TextBox 5"/>
          <p:cNvSpPr txBox="1"/>
          <p:nvPr/>
        </p:nvSpPr>
        <p:spPr>
          <a:xfrm>
            <a:off x="591185" y="1153160"/>
            <a:ext cx="2025015" cy="843915"/>
          </a:xfrm>
          <a:prstGeom prst="rect">
            <a:avLst/>
          </a:prstGeom>
        </p:spPr>
        <p:txBody>
          <a:bodyPr vert="horz" wrap="square" lIns="123825" tIns="123825" rIns="57150" bIns="123825" rtlCol="0" anchor="t" anchorCtr="0">
            <a:normAutofit lnSpcReduction="20000"/>
          </a:bodyPr>
          <a:lstStyle/>
          <a:p>
            <a:pPr>
              <a:lnSpc>
                <a:spcPct val="174000"/>
              </a:lnSpc>
            </a:pPr>
            <a:r>
              <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Strengths </a:t>
            </a:r>
            <a:endPar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6" name="TextBox 6"/>
          <p:cNvSpPr txBox="1"/>
          <p:nvPr/>
        </p:nvSpPr>
        <p:spPr>
          <a:xfrm>
            <a:off x="591820" y="1889125"/>
            <a:ext cx="3470910" cy="1539875"/>
          </a:xfrm>
          <a:prstGeom prst="rect">
            <a:avLst/>
          </a:prstGeom>
        </p:spPr>
        <p:txBody>
          <a:bodyPr vert="horz" wrap="square" lIns="123825" tIns="123825" rIns="57150" bIns="123825" rtlCol="0" anchor="t" anchorCtr="0">
            <a:noAutofit/>
          </a:bodyPr>
          <a:lstStyle/>
          <a:p>
            <a:pPr>
              <a:lnSpc>
                <a:spcPct val="11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IKEA Green+ has strengths such as a sustainable brand reputation and high transformation costs in the Chinese market.</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7" name="TextBox 7"/>
          <p:cNvSpPr txBox="1"/>
          <p:nvPr/>
        </p:nvSpPr>
        <p:spPr>
          <a:xfrm>
            <a:off x="8388350" y="3703320"/>
            <a:ext cx="1510030" cy="843915"/>
          </a:xfrm>
          <a:prstGeom prst="rect">
            <a:avLst/>
          </a:prstGeom>
        </p:spPr>
        <p:txBody>
          <a:bodyPr vert="horz" wrap="square" lIns="123825" tIns="123825" rIns="57150" bIns="123825" rtlCol="0" anchor="t" anchorCtr="0">
            <a:noAutofit/>
          </a:bodyPr>
          <a:lstStyle/>
          <a:p>
            <a:pPr>
              <a:lnSpc>
                <a:spcPct val="174000"/>
              </a:lnSpc>
            </a:pPr>
            <a:r>
              <a:rPr lang="en-US" altLang="zh-CN"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Threats</a:t>
            </a:r>
            <a:endParaRPr lang="en-US" altLang="zh-CN"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9" name="Picture 9"/>
          <p:cNvPicPr>
            <a:picLocks noChangeAspect="1"/>
          </p:cNvPicPr>
          <p:nvPr/>
        </p:nvPicPr>
        <p:blipFill>
          <a:blip r:embed="rId1">
            <a:alphaModFix amt="70000"/>
          </a:blip>
          <a:srcRect l="9214" r="9214"/>
          <a:stretch>
            <a:fillRect/>
          </a:stretch>
        </p:blipFill>
        <p:spPr>
          <a:xfrm>
            <a:off x="4167505" y="1489710"/>
            <a:ext cx="3940810" cy="4784725"/>
          </a:xfrm>
          <a:prstGeom prst="rect">
            <a:avLst/>
          </a:prstGeom>
        </p:spPr>
      </p:pic>
      <p:sp>
        <p:nvSpPr>
          <p:cNvPr id="300007" name="AutoShape 3"/>
          <p:cNvSpPr/>
          <p:nvPr/>
        </p:nvSpPr>
        <p:spPr>
          <a:xfrm>
            <a:off x="436245" y="309245"/>
            <a:ext cx="2696210" cy="582295"/>
          </a:xfrm>
          <a:prstGeom prst="rect">
            <a:avLst/>
          </a:prstGeom>
          <a:solidFill>
            <a:srgbClr val="376057">
              <a:alpha val="100000"/>
            </a:srgbClr>
          </a:solidFill>
        </p:spPr>
      </p:sp>
      <p:sp>
        <p:nvSpPr>
          <p:cNvPr id="1400010" name="TextBox 3"/>
          <p:cNvSpPr txBox="1"/>
          <p:nvPr/>
        </p:nvSpPr>
        <p:spPr>
          <a:xfrm>
            <a:off x="591185" y="369570"/>
            <a:ext cx="2540635" cy="461645"/>
          </a:xfrm>
          <a:prstGeom prst="rect">
            <a:avLst/>
          </a:prstGeom>
          <a:noFill/>
        </p:spPr>
        <p:txBody>
          <a:bodyPr vert="horz" wrap="square" lIns="91440" tIns="45720" rIns="91440" bIns="0" rtlCol="0" anchor="t" anchorCtr="0">
            <a:noAutofit/>
          </a:bodyPr>
          <a:lstStyle/>
          <a:p>
            <a:pPr algn="l">
              <a:lnSpc>
                <a:spcPct val="10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SWOT Analysis</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endParaRPr>
          </a:p>
        </p:txBody>
      </p:sp>
      <p:sp>
        <p:nvSpPr>
          <p:cNvPr id="3" name="TextBox 5"/>
          <p:cNvSpPr txBox="1"/>
          <p:nvPr/>
        </p:nvSpPr>
        <p:spPr>
          <a:xfrm>
            <a:off x="591185" y="3626485"/>
            <a:ext cx="2099945" cy="843915"/>
          </a:xfrm>
          <a:prstGeom prst="rect">
            <a:avLst/>
          </a:prstGeom>
        </p:spPr>
        <p:txBody>
          <a:bodyPr vert="horz" wrap="square" lIns="123825" tIns="123825" rIns="57150" bIns="123825" rtlCol="0" anchor="t" anchorCtr="0">
            <a:noAutofit/>
          </a:bodyPr>
          <a:lstStyle/>
          <a:p>
            <a:pPr>
              <a:lnSpc>
                <a:spcPct val="174000"/>
              </a:lnSpc>
            </a:pPr>
            <a:r>
              <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Weaknesses</a:t>
            </a:r>
            <a:endPar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4" name="TextBox 6"/>
          <p:cNvSpPr txBox="1"/>
          <p:nvPr/>
        </p:nvSpPr>
        <p:spPr>
          <a:xfrm>
            <a:off x="591185" y="4390390"/>
            <a:ext cx="3371850" cy="1706245"/>
          </a:xfrm>
          <a:prstGeom prst="rect">
            <a:avLst/>
          </a:prstGeom>
        </p:spPr>
        <p:txBody>
          <a:bodyPr vert="horz" wrap="square" lIns="123825" tIns="123825" rIns="57150" bIns="123825" rtlCol="0" anchor="t" anchorCtr="0">
            <a:noAutofit/>
          </a:bodyPr>
          <a:lstStyle/>
          <a:p>
            <a:pPr>
              <a:lnSpc>
                <a:spcPct val="11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IKEA Green+ has weaknesses including lagging technological adaptation and room for optimizing store energy consumption.</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0" name="TextBox 7"/>
          <p:cNvSpPr txBox="1"/>
          <p:nvPr/>
        </p:nvSpPr>
        <p:spPr>
          <a:xfrm>
            <a:off x="8322945" y="1153160"/>
            <a:ext cx="2384425" cy="843915"/>
          </a:xfrm>
          <a:prstGeom prst="rect">
            <a:avLst/>
          </a:prstGeom>
        </p:spPr>
        <p:txBody>
          <a:bodyPr vert="horz" wrap="square" lIns="123825" tIns="123825" rIns="57150" bIns="123825" rtlCol="0" anchor="t" anchorCtr="0">
            <a:noAutofit/>
          </a:bodyPr>
          <a:lstStyle/>
          <a:p>
            <a:pPr>
              <a:lnSpc>
                <a:spcPct val="174000"/>
              </a:lnSpc>
            </a:pPr>
            <a:r>
              <a:rPr lang="en-US" altLang="zh-CN" sz="2400" b="1">
                <a:solidFill>
                  <a:schemeClr val="accent1">
                    <a:alpha val="100000"/>
                  </a:schemeClr>
                </a:solidFill>
                <a:latin typeface="微软雅黑" panose="020B0503020204020204" charset="-122"/>
                <a:ea typeface="微软雅黑" panose="020B0503020204020204" charset="-122"/>
                <a:cs typeface="微软雅黑" panose="020B0503020204020204" charset="-122"/>
              </a:rPr>
              <a:t>Opportunities</a:t>
            </a:r>
            <a:endParaRPr lang="en-US" altLang="zh-CN" sz="24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2" name="TextBox 6"/>
          <p:cNvSpPr txBox="1"/>
          <p:nvPr/>
        </p:nvSpPr>
        <p:spPr>
          <a:xfrm>
            <a:off x="8322945" y="1997075"/>
            <a:ext cx="3371850" cy="1706245"/>
          </a:xfrm>
          <a:prstGeom prst="rect">
            <a:avLst/>
          </a:prstGeom>
        </p:spPr>
        <p:txBody>
          <a:bodyPr vert="horz" wrap="square" lIns="123825" tIns="123825" rIns="57150" bIns="123825" rtlCol="0" anchor="t" anchorCtr="0">
            <a:noAutofit/>
          </a:bodyPr>
          <a:lstStyle/>
          <a:p>
            <a:pPr>
              <a:lnSpc>
                <a:spcPct val="12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sym typeface="+mn-ea"/>
              </a:rPr>
              <a:t>IKEA Green+’s Opportunities include policy dividends, local brand competition, and green consumption upgrading.</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a:p>
            <a:pPr>
              <a:lnSpc>
                <a:spcPct val="100000"/>
              </a:lnSpc>
            </a:pP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3" name="TextBox 6"/>
          <p:cNvSpPr txBox="1"/>
          <p:nvPr/>
        </p:nvSpPr>
        <p:spPr>
          <a:xfrm>
            <a:off x="8397240" y="4470400"/>
            <a:ext cx="3371850" cy="1706245"/>
          </a:xfrm>
          <a:prstGeom prst="rect">
            <a:avLst/>
          </a:prstGeom>
        </p:spPr>
        <p:txBody>
          <a:bodyPr vert="horz" wrap="square" lIns="123825" tIns="123825" rIns="57150" bIns="123825" rtlCol="0" anchor="t" anchorCtr="0">
            <a:noAutofit/>
          </a:bodyPr>
          <a:lstStyle/>
          <a:p>
            <a:pPr>
              <a:lnSpc>
                <a:spcPct val="12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IKEA Green’s t</a:t>
            </a: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sym typeface="+mn-ea"/>
              </a:rPr>
              <a:t>hreats include potential entrants, technological iteration, and rising compliance costs.</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2120">
            <a:alpha val="100000"/>
          </a:srgbClr>
        </a:solidFill>
        <a:effectLst/>
      </p:bgPr>
    </p:bg>
    <p:spTree>
      <p:nvGrpSpPr>
        <p:cNvPr id="1" name=""/>
        <p:cNvGrpSpPr/>
        <p:nvPr/>
      </p:nvGrpSpPr>
      <p:grpSpPr>
        <a:xfrm>
          <a:off x="0" y="0"/>
          <a:ext cx="0" cy="0"/>
          <a:chOff x="0" y="0"/>
          <a:chExt cx="0" cy="0"/>
        </a:xfrm>
      </p:grpSpPr>
      <p:sp>
        <p:nvSpPr>
          <p:cNvPr id="300003" name="AutoShape 2"/>
          <p:cNvSpPr/>
          <p:nvPr/>
        </p:nvSpPr>
        <p:spPr>
          <a:xfrm>
            <a:off x="0" y="0"/>
            <a:ext cx="9510332" cy="6858000"/>
          </a:xfrm>
          <a:prstGeom prst="rect">
            <a:avLst/>
          </a:prstGeom>
          <a:blipFill dpi="0" rotWithShape="1">
            <a:blip r:embed="rId1">
              <a:alphaModFix amt="100000"/>
            </a:blip>
            <a:tile tx="0" ty="0" sx="100000" sy="100000" flip="none" algn="ctr"/>
          </a:blipFill>
        </p:spPr>
      </p:sp>
      <p:sp>
        <p:nvSpPr>
          <p:cNvPr id="300007" name="AutoShape 3"/>
          <p:cNvSpPr/>
          <p:nvPr/>
        </p:nvSpPr>
        <p:spPr>
          <a:xfrm>
            <a:off x="6096000" y="2202180"/>
            <a:ext cx="6096000" cy="2384425"/>
          </a:xfrm>
          <a:prstGeom prst="rect">
            <a:avLst/>
          </a:prstGeom>
          <a:solidFill>
            <a:srgbClr val="376057">
              <a:alpha val="100000"/>
            </a:srgbClr>
          </a:solidFill>
        </p:spPr>
      </p:sp>
      <p:sp>
        <p:nvSpPr>
          <p:cNvPr id="2" name="TextBox 7"/>
          <p:cNvSpPr txBox="1"/>
          <p:nvPr/>
        </p:nvSpPr>
        <p:spPr>
          <a:xfrm>
            <a:off x="6358255" y="2711450"/>
            <a:ext cx="5571490" cy="1345565"/>
          </a:xfrm>
          <a:prstGeom prst="rect">
            <a:avLst/>
          </a:prstGeom>
          <a:noFill/>
        </p:spPr>
        <p:txBody>
          <a:bodyPr vert="horz" wrap="square" lIns="91440" tIns="45720" rIns="91440" bIns="45720" rtlCol="0" anchor="t" anchorCtr="0">
            <a:normAutofit fontScale="50000"/>
          </a:bodyPr>
          <a:lstStyle/>
          <a:p>
            <a:pPr algn="ctr">
              <a:lnSpc>
                <a:spcPct val="100000"/>
              </a:lnSpc>
            </a:pPr>
            <a:r>
              <a:rPr lang="en-US" altLang="zh-CN" sz="7800">
                <a:solidFill>
                  <a:srgbClr val="FFFFFF">
                    <a:alpha val="100000"/>
                  </a:srgbClr>
                </a:solidFill>
                <a:latin typeface="Arial" panose="020B0604020202020204" pitchFamily="34" charset="0"/>
                <a:ea typeface="思源黑体 CN Bold"/>
                <a:cs typeface="Arial" panose="020B0604020202020204" pitchFamily="34" charset="0"/>
                <a:sym typeface="+mn-ea"/>
              </a:rPr>
              <a:t>AFI-Formulation</a:t>
            </a:r>
            <a:r>
              <a:rPr lang="zh-CN" altLang="en-US" sz="7800">
                <a:solidFill>
                  <a:srgbClr val="FFFFFF">
                    <a:alpha val="100000"/>
                  </a:srgbClr>
                </a:solidFill>
                <a:latin typeface="Arial" panose="020B0604020202020204" pitchFamily="34" charset="0"/>
                <a:ea typeface="思源黑体 CN Bold"/>
                <a:cs typeface="Arial" panose="020B0604020202020204" pitchFamily="34" charset="0"/>
                <a:sym typeface="+mn-ea"/>
              </a:rPr>
              <a:t>：</a:t>
            </a:r>
            <a:r>
              <a:rPr lang="en-US" altLang="zh-CN" sz="7800">
                <a:solidFill>
                  <a:srgbClr val="FFFFFF">
                    <a:alpha val="100000"/>
                  </a:srgbClr>
                </a:solidFill>
                <a:latin typeface="Arial" panose="020B0604020202020204" pitchFamily="34" charset="0"/>
                <a:ea typeface="思源黑体 CN Bold"/>
                <a:cs typeface="Arial" panose="020B0604020202020204" pitchFamily="34" charset="0"/>
                <a:sym typeface="+mn-ea"/>
              </a:rPr>
              <a:t>Strategy Formulation</a:t>
            </a:r>
            <a:endParaRPr lang="en-US" altLang="zh-CN" sz="7800">
              <a:solidFill>
                <a:srgbClr val="FFFFFF">
                  <a:alpha val="100000"/>
                </a:srgbClr>
              </a:solidFill>
              <a:latin typeface="思源黑体 CN Bold"/>
              <a:ea typeface="思源黑体 CN Bold"/>
              <a:cs typeface="思源黑体 CN Bold"/>
            </a:endParaRPr>
          </a:p>
          <a:p>
            <a:pPr algn="r">
              <a:lnSpc>
                <a:spcPct val="100000"/>
              </a:lnSpc>
            </a:pPr>
            <a:endParaRPr lang="zh-CN" altLang="en-US" sz="7800">
              <a:solidFill>
                <a:srgbClr val="FFFFFF">
                  <a:alpha val="100000"/>
                </a:srgbClr>
              </a:solidFill>
              <a:latin typeface="思源黑体 CN Bold"/>
              <a:ea typeface="思源黑体 CN Bold"/>
              <a:cs typeface="思源黑体 CN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2120">
            <a:alpha val="100000"/>
          </a:srgbClr>
        </a:solidFill>
        <a:effectLst/>
      </p:bgPr>
    </p:bg>
    <p:spTree>
      <p:nvGrpSpPr>
        <p:cNvPr id="1" name=""/>
        <p:cNvGrpSpPr/>
        <p:nvPr/>
      </p:nvGrpSpPr>
      <p:grpSpPr>
        <a:xfrm>
          <a:off x="0" y="0"/>
          <a:ext cx="0" cy="0"/>
          <a:chOff x="0" y="0"/>
          <a:chExt cx="0" cy="0"/>
        </a:xfrm>
      </p:grpSpPr>
      <p:sp>
        <p:nvSpPr>
          <p:cNvPr id="300007" name="AutoShape 3"/>
          <p:cNvSpPr/>
          <p:nvPr/>
        </p:nvSpPr>
        <p:spPr>
          <a:xfrm>
            <a:off x="436245" y="309245"/>
            <a:ext cx="2696210" cy="582295"/>
          </a:xfrm>
          <a:prstGeom prst="rect">
            <a:avLst/>
          </a:prstGeom>
          <a:solidFill>
            <a:srgbClr val="376057">
              <a:alpha val="100000"/>
            </a:srgbClr>
          </a:solidFill>
        </p:spPr>
      </p:sp>
      <p:grpSp>
        <p:nvGrpSpPr>
          <p:cNvPr id="1400008" name="Group 5"/>
          <p:cNvGrpSpPr/>
          <p:nvPr/>
        </p:nvGrpSpPr>
        <p:grpSpPr>
          <a:xfrm rot="0">
            <a:off x="5904738" y="577882"/>
            <a:ext cx="5702300" cy="5662295"/>
            <a:chOff x="5904738" y="577882"/>
            <a:chExt cx="5702300" cy="5662295"/>
          </a:xfrm>
          <a:blipFill dpi="0" rotWithShape="1">
            <a:blip r:embed="rId1">
              <a:alphaModFix amt="100000"/>
            </a:blip>
            <a:tile tx="0" ty="-419100" sx="100000" sy="100000" flip="none" algn="ctr"/>
          </a:blipFill>
        </p:grpSpPr>
        <p:sp>
          <p:nvSpPr>
            <p:cNvPr id="1400002" name="AutoShape 6"/>
            <p:cNvSpPr/>
            <p:nvPr/>
          </p:nvSpPr>
          <p:spPr>
            <a:xfrm>
              <a:off x="5904738" y="1191927"/>
              <a:ext cx="2715895" cy="5048250"/>
            </a:xfrm>
            <a:prstGeom prst="rect">
              <a:avLst/>
            </a:prstGeom>
            <a:blipFill dpi="0" rotWithShape="1">
              <a:blip r:embed="rId2">
                <a:alphaModFix amt="100000"/>
              </a:blip>
              <a:stretch>
                <a:fillRect/>
              </a:stretch>
            </a:blipFill>
          </p:spPr>
        </p:sp>
        <p:sp>
          <p:nvSpPr>
            <p:cNvPr id="1400005" name="AutoShape 9"/>
            <p:cNvSpPr/>
            <p:nvPr/>
          </p:nvSpPr>
          <p:spPr>
            <a:xfrm>
              <a:off x="8777478" y="577882"/>
              <a:ext cx="2829560" cy="5048250"/>
            </a:xfrm>
            <a:prstGeom prst="rect">
              <a:avLst/>
            </a:prstGeom>
            <a:blipFill dpi="0" rotWithShape="1">
              <a:blip r:embed="rId3">
                <a:alphaModFix amt="100000"/>
              </a:blip>
              <a:stretch>
                <a:fillRect/>
              </a:stretch>
            </a:blipFill>
          </p:spPr>
        </p:sp>
      </p:grpSp>
      <p:grpSp>
        <p:nvGrpSpPr>
          <p:cNvPr id="12" name="Group 12"/>
          <p:cNvGrpSpPr/>
          <p:nvPr>
            <p:custDataLst>
              <p:tags r:id="rId4"/>
            </p:custDataLst>
          </p:nvPr>
        </p:nvGrpSpPr>
        <p:grpSpPr>
          <a:xfrm rot="0">
            <a:off x="363855" y="1191895"/>
            <a:ext cx="5027295" cy="1531620"/>
            <a:chOff x="435056" y="1368285"/>
            <a:chExt cx="5027388" cy="1531671"/>
          </a:xfrm>
        </p:grpSpPr>
        <p:sp>
          <p:nvSpPr>
            <p:cNvPr id="1400016" name="TextBox 13"/>
            <p:cNvSpPr txBox="1"/>
            <p:nvPr>
              <p:custDataLst>
                <p:tags r:id="rId5"/>
              </p:custDataLst>
            </p:nvPr>
          </p:nvSpPr>
          <p:spPr>
            <a:xfrm>
              <a:off x="435056" y="1705482"/>
              <a:ext cx="5027388" cy="1194474"/>
            </a:xfrm>
            <a:prstGeom prst="rect">
              <a:avLst/>
            </a:prstGeom>
            <a:noFill/>
          </p:spPr>
          <p:txBody>
            <a:bodyPr vert="horz" wrap="square" lIns="91440" tIns="45720" rIns="91440" bIns="0" rtlCol="0" anchor="t" anchorCtr="0">
              <a:noAutofit/>
            </a:bodyPr>
            <a:lstStyle/>
            <a:p>
              <a:pPr algn="l">
                <a:lnSpc>
                  <a:spcPct val="90000"/>
                </a:lnSpc>
              </a:pPr>
              <a:r>
                <a:rPr lang="en-US" altLang="zh-CN" spc="120">
                  <a:solidFill>
                    <a:srgbClr val="FFFFFF">
                      <a:alpha val="75000"/>
                    </a:srgbClr>
                  </a:solidFill>
                  <a:latin typeface="Arial" panose="020B0604020202020204" pitchFamily="34" charset="0"/>
                  <a:ea typeface="思源黑体 CN Normal" panose="020B0400000000000000" charset="-122"/>
                  <a:cs typeface="Arial" panose="020B0604020202020204" pitchFamily="34" charset="0"/>
                </a:rPr>
                <a:t>Committed to creating more environmentally friendly, healthy, and affordable daily life solutions for Chinese people, making green living accessible to everyone.</a:t>
              </a:r>
              <a:endParaRPr lang="en-US" altLang="zh-CN" spc="120">
                <a:solidFill>
                  <a:srgbClr val="FFFFFF">
                    <a:alpha val="75000"/>
                  </a:srgbClr>
                </a:solidFill>
                <a:latin typeface="Arial" panose="020B0604020202020204" pitchFamily="34" charset="0"/>
                <a:ea typeface="思源黑体 CN Normal" panose="020B0400000000000000" charset="-122"/>
                <a:cs typeface="Arial" panose="020B0604020202020204" pitchFamily="34" charset="0"/>
              </a:endParaRPr>
            </a:p>
          </p:txBody>
        </p:sp>
        <p:sp>
          <p:nvSpPr>
            <p:cNvPr id="1400017" name="TextBox 14"/>
            <p:cNvSpPr txBox="1"/>
            <p:nvPr>
              <p:custDataLst>
                <p:tags r:id="rId6"/>
              </p:custDataLst>
            </p:nvPr>
          </p:nvSpPr>
          <p:spPr>
            <a:xfrm>
              <a:off x="435691" y="1368285"/>
              <a:ext cx="3416998" cy="337185"/>
            </a:xfrm>
            <a:prstGeom prst="rect">
              <a:avLst/>
            </a:prstGeom>
            <a:noFill/>
          </p:spPr>
          <p:txBody>
            <a:bodyPr vert="horz" wrap="square" lIns="91440" tIns="45720" rIns="91440" bIns="0" rtlCol="0" anchor="t" anchorCtr="0">
              <a:noAutofit/>
            </a:bodyPr>
            <a:lstStyle/>
            <a:p>
              <a:pPr algn="l">
                <a:lnSpc>
                  <a:spcPct val="80000"/>
                </a:lnSpc>
              </a:pPr>
              <a:r>
                <a:rPr lang="en-US" altLang="zh-CN" sz="2200" b="1" spc="120">
                  <a:solidFill>
                    <a:srgbClr val="35A1AD">
                      <a:alpha val="100000"/>
                    </a:srgbClr>
                  </a:solidFill>
                  <a:latin typeface="Arial" panose="020B0604020202020204" pitchFamily="34" charset="0"/>
                  <a:ea typeface="思源黑体 CN Bold"/>
                  <a:cs typeface="Arial" panose="020B0604020202020204" pitchFamily="34" charset="0"/>
                </a:rPr>
                <a:t>Mission</a:t>
              </a:r>
              <a:endParaRPr lang="en-US" altLang="zh-CN" sz="2200" b="1" spc="120">
                <a:solidFill>
                  <a:srgbClr val="35A1AD">
                    <a:alpha val="100000"/>
                  </a:srgbClr>
                </a:solidFill>
                <a:latin typeface="Arial" panose="020B0604020202020204" pitchFamily="34" charset="0"/>
                <a:ea typeface="思源黑体 CN Bold"/>
                <a:cs typeface="Arial" panose="020B0604020202020204" pitchFamily="34" charset="0"/>
              </a:endParaRPr>
            </a:p>
          </p:txBody>
        </p:sp>
      </p:grpSp>
      <p:grpSp>
        <p:nvGrpSpPr>
          <p:cNvPr id="17" name="Group 17"/>
          <p:cNvGrpSpPr/>
          <p:nvPr>
            <p:custDataLst>
              <p:tags r:id="rId7"/>
            </p:custDataLst>
          </p:nvPr>
        </p:nvGrpSpPr>
        <p:grpSpPr>
          <a:xfrm rot="0">
            <a:off x="365125" y="3071495"/>
            <a:ext cx="5026025" cy="1202693"/>
            <a:chOff x="494112" y="3023314"/>
            <a:chExt cx="5026118" cy="1202615"/>
          </a:xfrm>
        </p:grpSpPr>
        <p:sp>
          <p:nvSpPr>
            <p:cNvPr id="1400033" name="TextBox 18"/>
            <p:cNvSpPr txBox="1"/>
            <p:nvPr>
              <p:custDataLst>
                <p:tags r:id="rId8"/>
              </p:custDataLst>
            </p:nvPr>
          </p:nvSpPr>
          <p:spPr>
            <a:xfrm>
              <a:off x="494112" y="3372544"/>
              <a:ext cx="5026118" cy="853385"/>
            </a:xfrm>
            <a:prstGeom prst="rect">
              <a:avLst/>
            </a:prstGeom>
            <a:noFill/>
          </p:spPr>
          <p:txBody>
            <a:bodyPr vert="horz" wrap="square" lIns="91440" tIns="45720" rIns="91440" bIns="0" rtlCol="0" anchor="t" anchorCtr="0">
              <a:noAutofit/>
            </a:bodyPr>
            <a:lstStyle/>
            <a:p>
              <a:pPr algn="l">
                <a:lnSpc>
                  <a:spcPct val="80000"/>
                </a:lnSpc>
              </a:pPr>
              <a:r>
                <a:rPr lang="en-US" altLang="zh-CN" spc="120">
                  <a:solidFill>
                    <a:srgbClr val="FFFFFF">
                      <a:alpha val="75000"/>
                    </a:srgbClr>
                  </a:solidFill>
                  <a:latin typeface="Arial" panose="020B0604020202020204" pitchFamily="34" charset="0"/>
                  <a:ea typeface="思源黑体 CN Normal" panose="020B0400000000000000" charset="-122"/>
                  <a:cs typeface="Arial" panose="020B0604020202020204" pitchFamily="34" charset="0"/>
                </a:rPr>
                <a:t>Aim to become China's most trusted leader in environmentally friendly home life, lead the new trend of green living, and create a better living environment for the public.</a:t>
              </a:r>
              <a:endParaRPr lang="en-US" spc="120">
                <a:solidFill>
                  <a:srgbClr val="FFFFFF">
                    <a:alpha val="75000"/>
                  </a:srgbClr>
                </a:solidFill>
                <a:latin typeface="Arial" panose="020B0604020202020204" pitchFamily="34" charset="0"/>
                <a:ea typeface="思源黑体 CN Normal" panose="020B0400000000000000" charset="-122"/>
                <a:cs typeface="Arial" panose="020B0604020202020204" pitchFamily="34" charset="0"/>
              </a:endParaRPr>
            </a:p>
          </p:txBody>
        </p:sp>
        <p:sp>
          <p:nvSpPr>
            <p:cNvPr id="1400034" name="TextBox 19"/>
            <p:cNvSpPr txBox="1"/>
            <p:nvPr>
              <p:custDataLst>
                <p:tags r:id="rId9"/>
              </p:custDataLst>
            </p:nvPr>
          </p:nvSpPr>
          <p:spPr>
            <a:xfrm>
              <a:off x="494112" y="3023314"/>
              <a:ext cx="3416998" cy="337185"/>
            </a:xfrm>
            <a:prstGeom prst="rect">
              <a:avLst/>
            </a:prstGeom>
            <a:noFill/>
          </p:spPr>
          <p:txBody>
            <a:bodyPr vert="horz" wrap="square" lIns="91440" tIns="45720" rIns="91440" bIns="0" rtlCol="0" anchor="t" anchorCtr="0">
              <a:noAutofit/>
            </a:bodyPr>
            <a:lstStyle/>
            <a:p>
              <a:pPr algn="l">
                <a:lnSpc>
                  <a:spcPct val="80000"/>
                </a:lnSpc>
              </a:pPr>
              <a:r>
                <a:rPr lang="en-US" altLang="zh-CN" sz="2200" b="1" spc="120">
                  <a:solidFill>
                    <a:srgbClr val="35A1AD">
                      <a:alpha val="100000"/>
                    </a:srgbClr>
                  </a:solidFill>
                  <a:latin typeface="Arial" panose="020B0604020202020204" pitchFamily="34" charset="0"/>
                  <a:ea typeface="思源黑体 CN Bold"/>
                  <a:cs typeface="Arial" panose="020B0604020202020204" pitchFamily="34" charset="0"/>
                </a:rPr>
                <a:t>Vision</a:t>
              </a:r>
              <a:endParaRPr lang="en-US" altLang="zh-CN" sz="2200" b="1" spc="120">
                <a:solidFill>
                  <a:srgbClr val="35A1AD">
                    <a:alpha val="100000"/>
                  </a:srgbClr>
                </a:solidFill>
                <a:latin typeface="Arial" panose="020B0604020202020204" pitchFamily="34" charset="0"/>
                <a:ea typeface="思源黑体 CN Bold"/>
                <a:cs typeface="Arial" panose="020B0604020202020204" pitchFamily="34" charset="0"/>
              </a:endParaRPr>
            </a:p>
          </p:txBody>
        </p:sp>
      </p:grpSp>
      <p:grpSp>
        <p:nvGrpSpPr>
          <p:cNvPr id="22" name="Group 22"/>
          <p:cNvGrpSpPr/>
          <p:nvPr>
            <p:custDataLst>
              <p:tags r:id="rId10"/>
            </p:custDataLst>
          </p:nvPr>
        </p:nvGrpSpPr>
        <p:grpSpPr>
          <a:xfrm rot="0">
            <a:off x="363220" y="4850765"/>
            <a:ext cx="5027295" cy="1657358"/>
            <a:chOff x="324564" y="4217810"/>
            <a:chExt cx="5027388" cy="1657413"/>
          </a:xfrm>
        </p:grpSpPr>
        <p:sp>
          <p:nvSpPr>
            <p:cNvPr id="1400038" name="TextBox 23"/>
            <p:cNvSpPr txBox="1"/>
            <p:nvPr>
              <p:custDataLst>
                <p:tags r:id="rId11"/>
              </p:custDataLst>
            </p:nvPr>
          </p:nvSpPr>
          <p:spPr>
            <a:xfrm>
              <a:off x="324564" y="4564540"/>
              <a:ext cx="5027388" cy="1310683"/>
            </a:xfrm>
            <a:prstGeom prst="rect">
              <a:avLst/>
            </a:prstGeom>
            <a:noFill/>
          </p:spPr>
          <p:txBody>
            <a:bodyPr vert="horz" wrap="square" lIns="91440" tIns="45720" rIns="91440" bIns="0" rtlCol="0" anchor="t" anchorCtr="0">
              <a:noAutofit/>
            </a:bodyPr>
            <a:lstStyle/>
            <a:p>
              <a:pPr algn="l">
                <a:lnSpc>
                  <a:spcPct val="80000"/>
                </a:lnSpc>
              </a:pPr>
              <a:r>
                <a:rPr lang="en-US" altLang="zh-CN" spc="120">
                  <a:solidFill>
                    <a:srgbClr val="FFFFFF">
                      <a:alpha val="75000"/>
                    </a:srgbClr>
                  </a:solidFill>
                  <a:latin typeface="Arial" panose="020B0604020202020204" pitchFamily="34" charset="0"/>
                  <a:ea typeface="思源黑体 CN Normal" panose="020B0400000000000000" charset="-122"/>
                  <a:cs typeface="Arial" panose="020B0604020202020204" pitchFamily="34" charset="0"/>
                </a:rPr>
                <a:t>The Green+ series accounts for 25% of sales in 2026, 35% in 2028. All products use renewable/recycled materials by 2030. Stores achieve carbon neutrality by 2030.</a:t>
              </a:r>
              <a:endParaRPr lang="en-US" altLang="zh-CN" spc="120">
                <a:solidFill>
                  <a:srgbClr val="FFFFFF">
                    <a:alpha val="75000"/>
                  </a:srgbClr>
                </a:solidFill>
                <a:latin typeface="Arial" panose="020B0604020202020204" pitchFamily="34" charset="0"/>
                <a:ea typeface="思源黑体 CN Normal" panose="020B0400000000000000" charset="-122"/>
                <a:cs typeface="Arial" panose="020B0604020202020204" pitchFamily="34" charset="0"/>
              </a:endParaRPr>
            </a:p>
          </p:txBody>
        </p:sp>
        <p:sp>
          <p:nvSpPr>
            <p:cNvPr id="1400039" name="TextBox 24"/>
            <p:cNvSpPr txBox="1"/>
            <p:nvPr>
              <p:custDataLst>
                <p:tags r:id="rId12"/>
              </p:custDataLst>
            </p:nvPr>
          </p:nvSpPr>
          <p:spPr>
            <a:xfrm>
              <a:off x="325834" y="4217810"/>
              <a:ext cx="3416998" cy="337185"/>
            </a:xfrm>
            <a:prstGeom prst="rect">
              <a:avLst/>
            </a:prstGeom>
            <a:noFill/>
          </p:spPr>
          <p:txBody>
            <a:bodyPr vert="horz" wrap="square" lIns="91440" tIns="45720" rIns="91440" bIns="0" rtlCol="0" anchor="t" anchorCtr="0">
              <a:noAutofit/>
            </a:bodyPr>
            <a:lstStyle/>
            <a:p>
              <a:pPr algn="l">
                <a:lnSpc>
                  <a:spcPct val="80000"/>
                </a:lnSpc>
              </a:pPr>
              <a:r>
                <a:rPr lang="en-US" altLang="zh-CN" sz="2200" b="1" spc="120">
                  <a:solidFill>
                    <a:srgbClr val="35A1AD">
                      <a:alpha val="100000"/>
                    </a:srgbClr>
                  </a:solidFill>
                  <a:latin typeface="Arial" panose="020B0604020202020204" pitchFamily="34" charset="0"/>
                  <a:ea typeface="思源黑体 CN Bold"/>
                  <a:cs typeface="Arial" panose="020B0604020202020204" pitchFamily="34" charset="0"/>
                </a:rPr>
                <a:t>Strategic Goals</a:t>
              </a:r>
              <a:endParaRPr lang="en-US" altLang="zh-CN" sz="2200" b="1" spc="120">
                <a:solidFill>
                  <a:srgbClr val="35A1AD">
                    <a:alpha val="100000"/>
                  </a:srgbClr>
                </a:solidFill>
                <a:latin typeface="Arial" panose="020B0604020202020204" pitchFamily="34" charset="0"/>
                <a:ea typeface="思源黑体 CN Bold"/>
                <a:cs typeface="Arial" panose="020B0604020202020204" pitchFamily="34" charset="0"/>
              </a:endParaRPr>
            </a:p>
          </p:txBody>
        </p:sp>
      </p:grpSp>
      <p:sp>
        <p:nvSpPr>
          <p:cNvPr id="3" name="TextBox 3"/>
          <p:cNvSpPr txBox="1"/>
          <p:nvPr/>
        </p:nvSpPr>
        <p:spPr>
          <a:xfrm>
            <a:off x="591185" y="369570"/>
            <a:ext cx="2540635" cy="461645"/>
          </a:xfrm>
          <a:prstGeom prst="rect">
            <a:avLst/>
          </a:prstGeom>
          <a:noFill/>
        </p:spPr>
        <p:txBody>
          <a:bodyPr vert="horz" wrap="square" lIns="91440" tIns="45720" rIns="91440" bIns="0" rtlCol="0" anchor="t" anchorCtr="0">
            <a:noAutofit/>
          </a:bodyPr>
          <a:lstStyle/>
          <a:p>
            <a:pPr algn="l">
              <a:lnSpc>
                <a:spcPct val="10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Strategic Intent</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300007" name="AutoShape 3"/>
          <p:cNvSpPr/>
          <p:nvPr/>
        </p:nvSpPr>
        <p:spPr>
          <a:xfrm>
            <a:off x="436245" y="309245"/>
            <a:ext cx="7494905" cy="582295"/>
          </a:xfrm>
          <a:prstGeom prst="rect">
            <a:avLst/>
          </a:prstGeom>
          <a:solidFill>
            <a:srgbClr val="376057">
              <a:alpha val="100000"/>
            </a:srgbClr>
          </a:solidFill>
        </p:spPr>
      </p:sp>
      <p:grpSp>
        <p:nvGrpSpPr>
          <p:cNvPr id="12" name="Group 12"/>
          <p:cNvGrpSpPr/>
          <p:nvPr/>
        </p:nvGrpSpPr>
        <p:grpSpPr>
          <a:xfrm rot="0">
            <a:off x="435610" y="1193800"/>
            <a:ext cx="4456430" cy="1403350"/>
            <a:chOff x="435705" y="1323199"/>
            <a:chExt cx="4456430" cy="1403472"/>
          </a:xfrm>
        </p:grpSpPr>
        <p:sp>
          <p:nvSpPr>
            <p:cNvPr id="1400016" name="TextBox 13"/>
            <p:cNvSpPr txBox="1"/>
            <p:nvPr>
              <p:custDataLst>
                <p:tags r:id="rId1"/>
              </p:custDataLst>
            </p:nvPr>
          </p:nvSpPr>
          <p:spPr>
            <a:xfrm>
              <a:off x="435705" y="1934757"/>
              <a:ext cx="3821430" cy="791914"/>
            </a:xfrm>
            <a:prstGeom prst="rect">
              <a:avLst/>
            </a:prstGeom>
            <a:noFill/>
          </p:spPr>
          <p:txBody>
            <a:bodyPr vert="horz" wrap="square" lIns="91440" tIns="45720" rIns="91440" bIns="0" rtlCol="0" anchor="t" anchorCtr="0">
              <a:spAutoFit/>
            </a:bodyPr>
            <a:lstStyle/>
            <a:p>
              <a:pPr algn="l">
                <a:lnSpc>
                  <a:spcPct val="90000"/>
                </a:lnSpc>
              </a:pPr>
              <a:r>
                <a:rPr lang="en-US" altLang="zh-CN">
                  <a:solidFill>
                    <a:srgbClr val="FFFFFF">
                      <a:alpha val="75000"/>
                    </a:srgbClr>
                  </a:solidFill>
                  <a:latin typeface="Arial" panose="020B0604020202020204" pitchFamily="34" charset="0"/>
                  <a:ea typeface="思源黑体 CN Normal"/>
                  <a:cs typeface="Arial" panose="020B0604020202020204" pitchFamily="34" charset="0"/>
                </a:rPr>
                <a:t>Focus on promoting renewable wood, recycled plastic and other environmentally friendly materials.</a:t>
              </a:r>
              <a:r>
                <a:rPr lang="en-US" altLang="zh-CN" sz="1350">
                  <a:solidFill>
                    <a:srgbClr val="FFFFFF">
                      <a:alpha val="75000"/>
                    </a:srgbClr>
                  </a:solidFill>
                  <a:latin typeface="思源黑体 CN Normal"/>
                  <a:ea typeface="思源黑体 CN Normal"/>
                  <a:cs typeface="思源黑体 CN Normal"/>
                </a:rPr>
                <a:t> </a:t>
              </a:r>
              <a:endParaRPr lang="en-US" altLang="zh-CN" sz="1350">
                <a:solidFill>
                  <a:srgbClr val="FFFFFF">
                    <a:alpha val="75000"/>
                  </a:srgbClr>
                </a:solidFill>
                <a:latin typeface="思源黑体 CN Normal"/>
                <a:ea typeface="思源黑体 CN Normal"/>
                <a:cs typeface="思源黑体 CN Normal"/>
              </a:endParaRPr>
            </a:p>
          </p:txBody>
        </p:sp>
        <p:sp>
          <p:nvSpPr>
            <p:cNvPr id="1400017" name="TextBox 14"/>
            <p:cNvSpPr txBox="1"/>
            <p:nvPr>
              <p:custDataLst>
                <p:tags r:id="rId2"/>
              </p:custDataLst>
            </p:nvPr>
          </p:nvSpPr>
          <p:spPr>
            <a:xfrm>
              <a:off x="436340" y="1323199"/>
              <a:ext cx="4455795" cy="537892"/>
            </a:xfrm>
            <a:prstGeom prst="rect">
              <a:avLst/>
            </a:prstGeom>
            <a:noFill/>
          </p:spPr>
          <p:txBody>
            <a:bodyPr vert="horz" wrap="square" lIns="91440" tIns="45720" rIns="91440" bIns="0" rtlCol="0" anchor="t" anchorCtr="0">
              <a:spAutoFit/>
            </a:bodyPr>
            <a:lstStyle/>
            <a:p>
              <a:pPr algn="l">
                <a:lnSpc>
                  <a:spcPct val="80000"/>
                </a:lnSpc>
              </a:pPr>
              <a:r>
                <a:rPr lang="en-US" altLang="zh-CN" sz="2000" b="1">
                  <a:solidFill>
                    <a:srgbClr val="35A1AD">
                      <a:alpha val="100000"/>
                    </a:srgbClr>
                  </a:solidFill>
                  <a:latin typeface="Arial" panose="020B0604020202020204" pitchFamily="34" charset="0"/>
                  <a:ea typeface="思源黑体 CN Bold"/>
                  <a:cs typeface="Arial" panose="020B0604020202020204" pitchFamily="34" charset="0"/>
                </a:rPr>
                <a:t>Promotion of Environmentally Friendly Materials</a:t>
              </a:r>
              <a:endParaRPr lang="en-US" altLang="zh-CN" sz="2000" b="1">
                <a:solidFill>
                  <a:srgbClr val="35A1AD">
                    <a:alpha val="100000"/>
                  </a:srgbClr>
                </a:solidFill>
                <a:latin typeface="Arial" panose="020B0604020202020204" pitchFamily="34" charset="0"/>
                <a:ea typeface="思源黑体 CN Bold"/>
                <a:cs typeface="Arial" panose="020B0604020202020204" pitchFamily="34" charset="0"/>
              </a:endParaRPr>
            </a:p>
          </p:txBody>
        </p:sp>
      </p:grpSp>
      <p:grpSp>
        <p:nvGrpSpPr>
          <p:cNvPr id="17" name="Group 17"/>
          <p:cNvGrpSpPr/>
          <p:nvPr/>
        </p:nvGrpSpPr>
        <p:grpSpPr>
          <a:xfrm rot="0">
            <a:off x="436245" y="2944495"/>
            <a:ext cx="4129405" cy="1415415"/>
            <a:chOff x="436340" y="2917888"/>
            <a:chExt cx="4129405" cy="1415415"/>
          </a:xfrm>
        </p:grpSpPr>
        <p:sp>
          <p:nvSpPr>
            <p:cNvPr id="1400033" name="TextBox 18"/>
            <p:cNvSpPr txBox="1"/>
            <p:nvPr>
              <p:custDataLst>
                <p:tags r:id="rId3"/>
              </p:custDataLst>
            </p:nvPr>
          </p:nvSpPr>
          <p:spPr>
            <a:xfrm>
              <a:off x="436340" y="3510978"/>
              <a:ext cx="3674110" cy="822325"/>
            </a:xfrm>
            <a:prstGeom prst="rect">
              <a:avLst/>
            </a:prstGeom>
            <a:noFill/>
          </p:spPr>
          <p:txBody>
            <a:bodyPr vert="horz" wrap="square" lIns="91440" tIns="45720" rIns="91440" bIns="0" rtlCol="0" anchor="t" anchorCtr="0">
              <a:noAutofit/>
            </a:bodyPr>
            <a:lstStyle/>
            <a:p>
              <a:pPr algn="l">
                <a:lnSpc>
                  <a:spcPct val="100000"/>
                </a:lnSpc>
              </a:pPr>
              <a:r>
                <a:rPr lang="en-US" altLang="zh-CN">
                  <a:solidFill>
                    <a:srgbClr val="FFFFFF">
                      <a:alpha val="75000"/>
                    </a:srgbClr>
                  </a:solidFill>
                  <a:latin typeface="Arial" panose="020B0604020202020204" pitchFamily="34" charset="0"/>
                  <a:ea typeface="思源黑体 CN Normal"/>
                  <a:cs typeface="Arial" panose="020B0604020202020204" pitchFamily="34" charset="0"/>
                </a:rPr>
                <a:t>Develop moisture-proof, durable and environmentally friendly panels for China's humid climate.</a:t>
              </a:r>
              <a:endParaRPr lang="en-US" altLang="zh-CN">
                <a:solidFill>
                  <a:srgbClr val="FFFFFF">
                    <a:alpha val="75000"/>
                  </a:srgbClr>
                </a:solidFill>
                <a:latin typeface="Arial" panose="020B0604020202020204" pitchFamily="34" charset="0"/>
                <a:ea typeface="思源黑体 CN Normal"/>
                <a:cs typeface="Arial" panose="020B0604020202020204" pitchFamily="34" charset="0"/>
              </a:endParaRPr>
            </a:p>
          </p:txBody>
        </p:sp>
        <p:sp>
          <p:nvSpPr>
            <p:cNvPr id="1400034" name="TextBox 19"/>
            <p:cNvSpPr txBox="1"/>
            <p:nvPr>
              <p:custDataLst>
                <p:tags r:id="rId4"/>
              </p:custDataLst>
            </p:nvPr>
          </p:nvSpPr>
          <p:spPr>
            <a:xfrm>
              <a:off x="436340" y="2917888"/>
              <a:ext cx="4129405" cy="537845"/>
            </a:xfrm>
            <a:prstGeom prst="rect">
              <a:avLst/>
            </a:prstGeom>
            <a:noFill/>
          </p:spPr>
          <p:txBody>
            <a:bodyPr vert="horz" wrap="square" lIns="91440" tIns="45720" rIns="91440" bIns="0" rtlCol="0" anchor="t" anchorCtr="0">
              <a:spAutoFit/>
            </a:bodyPr>
            <a:lstStyle/>
            <a:p>
              <a:pPr algn="l">
                <a:lnSpc>
                  <a:spcPct val="80000"/>
                </a:lnSpc>
              </a:pPr>
              <a:r>
                <a:rPr lang="en-US" altLang="zh-CN" sz="2000" b="1">
                  <a:solidFill>
                    <a:srgbClr val="35A1AD">
                      <a:alpha val="100000"/>
                    </a:srgbClr>
                  </a:solidFill>
                  <a:latin typeface="Arial" panose="020B0604020202020204" pitchFamily="34" charset="0"/>
                  <a:ea typeface="思源黑体 CN Bold"/>
                  <a:cs typeface="Arial" panose="020B0604020202020204" pitchFamily="34" charset="0"/>
                </a:rPr>
                <a:t>China-Specific Moisture-Proof Panels</a:t>
              </a:r>
              <a:endParaRPr lang="en-US" altLang="zh-CN" sz="2000" b="1">
                <a:solidFill>
                  <a:srgbClr val="35A1AD">
                    <a:alpha val="100000"/>
                  </a:srgbClr>
                </a:solidFill>
                <a:latin typeface="Arial" panose="020B0604020202020204" pitchFamily="34" charset="0"/>
                <a:ea typeface="思源黑体 CN Bold"/>
                <a:cs typeface="Arial" panose="020B0604020202020204" pitchFamily="34" charset="0"/>
              </a:endParaRPr>
            </a:p>
          </p:txBody>
        </p:sp>
      </p:grpSp>
      <p:grpSp>
        <p:nvGrpSpPr>
          <p:cNvPr id="22" name="Group 22"/>
          <p:cNvGrpSpPr/>
          <p:nvPr/>
        </p:nvGrpSpPr>
        <p:grpSpPr>
          <a:xfrm rot="0">
            <a:off x="435610" y="4730750"/>
            <a:ext cx="4051300" cy="1578610"/>
            <a:chOff x="435705" y="4641993"/>
            <a:chExt cx="4051300" cy="1578792"/>
          </a:xfrm>
        </p:grpSpPr>
        <p:sp>
          <p:nvSpPr>
            <p:cNvPr id="1400038" name="TextBox 23"/>
            <p:cNvSpPr txBox="1"/>
            <p:nvPr>
              <p:custDataLst>
                <p:tags r:id="rId5"/>
              </p:custDataLst>
            </p:nvPr>
          </p:nvSpPr>
          <p:spPr>
            <a:xfrm>
              <a:off x="435705" y="5179900"/>
              <a:ext cx="4051300" cy="1040885"/>
            </a:xfrm>
            <a:prstGeom prst="rect">
              <a:avLst/>
            </a:prstGeom>
            <a:noFill/>
          </p:spPr>
          <p:txBody>
            <a:bodyPr vert="horz" wrap="square" lIns="91440" tIns="45720" rIns="91440" bIns="0" rtlCol="0" anchor="t" anchorCtr="0">
              <a:spAutoFit/>
            </a:bodyPr>
            <a:lstStyle/>
            <a:p>
              <a:pPr algn="l">
                <a:lnSpc>
                  <a:spcPct val="90000"/>
                </a:lnSpc>
              </a:pPr>
              <a:r>
                <a:rPr lang="en-US" altLang="zh-CN">
                  <a:solidFill>
                    <a:srgbClr val="FFFFFF">
                      <a:alpha val="75000"/>
                    </a:srgbClr>
                  </a:solidFill>
                  <a:latin typeface="Arial" panose="020B0604020202020204" pitchFamily="34" charset="0"/>
                  <a:ea typeface="思源黑体 CN Normal"/>
                  <a:cs typeface="Arial" panose="020B0604020202020204" pitchFamily="34" charset="0"/>
                </a:rPr>
                <a:t>Consumers can scan codes to know the source and environmental indicators, enhancing product transparency and trust.</a:t>
              </a:r>
              <a:endParaRPr lang="en-US" altLang="zh-CN">
                <a:solidFill>
                  <a:srgbClr val="FFFFFF">
                    <a:alpha val="75000"/>
                  </a:srgbClr>
                </a:solidFill>
                <a:latin typeface="Arial" panose="020B0604020202020204" pitchFamily="34" charset="0"/>
                <a:ea typeface="思源黑体 CN Normal"/>
                <a:cs typeface="Arial" panose="020B0604020202020204" pitchFamily="34" charset="0"/>
              </a:endParaRPr>
            </a:p>
          </p:txBody>
        </p:sp>
        <p:sp>
          <p:nvSpPr>
            <p:cNvPr id="1400039" name="TextBox 24"/>
            <p:cNvSpPr txBox="1"/>
            <p:nvPr>
              <p:custDataLst>
                <p:tags r:id="rId6"/>
              </p:custDataLst>
            </p:nvPr>
          </p:nvSpPr>
          <p:spPr>
            <a:xfrm>
              <a:off x="435705" y="4641993"/>
              <a:ext cx="3822065" cy="537907"/>
            </a:xfrm>
            <a:prstGeom prst="rect">
              <a:avLst/>
            </a:prstGeom>
            <a:noFill/>
          </p:spPr>
          <p:txBody>
            <a:bodyPr vert="horz" wrap="square" lIns="91440" tIns="45720" rIns="91440" bIns="0" rtlCol="0" anchor="t" anchorCtr="0">
              <a:spAutoFit/>
            </a:bodyPr>
            <a:lstStyle/>
            <a:p>
              <a:pPr algn="l">
                <a:lnSpc>
                  <a:spcPct val="80000"/>
                </a:lnSpc>
              </a:pPr>
              <a:r>
                <a:rPr lang="en-US" altLang="zh-CN" sz="2000" b="1">
                  <a:solidFill>
                    <a:srgbClr val="35A1AD">
                      <a:alpha val="100000"/>
                    </a:srgbClr>
                  </a:solidFill>
                  <a:latin typeface="Arial" panose="020B0604020202020204" pitchFamily="34" charset="0"/>
                  <a:ea typeface="思源黑体 CN Bold"/>
                  <a:cs typeface="Arial" panose="020B0604020202020204" pitchFamily="34" charset="0"/>
                </a:rPr>
                <a:t>Blockchain Technology Traceability</a:t>
              </a:r>
              <a:endParaRPr lang="en-US" altLang="zh-CN" sz="2000" b="1">
                <a:solidFill>
                  <a:srgbClr val="35A1AD">
                    <a:alpha val="100000"/>
                  </a:srgbClr>
                </a:solidFill>
                <a:latin typeface="Arial" panose="020B0604020202020204" pitchFamily="34" charset="0"/>
                <a:ea typeface="思源黑体 CN Bold"/>
                <a:cs typeface="Arial" panose="020B0604020202020204" pitchFamily="34" charset="0"/>
              </a:endParaRPr>
            </a:p>
          </p:txBody>
        </p:sp>
      </p:grpSp>
      <p:sp>
        <p:nvSpPr>
          <p:cNvPr id="3" name="TextBox 3"/>
          <p:cNvSpPr txBox="1"/>
          <p:nvPr/>
        </p:nvSpPr>
        <p:spPr>
          <a:xfrm>
            <a:off x="514985" y="369570"/>
            <a:ext cx="8355965" cy="461645"/>
          </a:xfrm>
          <a:prstGeom prst="rect">
            <a:avLst/>
          </a:prstGeom>
          <a:noFill/>
        </p:spPr>
        <p:txBody>
          <a:bodyPr vert="horz" wrap="square" lIns="91440" tIns="45720" rIns="91440" bIns="0" rtlCol="0" anchor="t" anchorCtr="0">
            <a:noAutofit/>
          </a:bodyPr>
          <a:lstStyle/>
          <a:p>
            <a:pPr algn="l">
              <a:lnSpc>
                <a:spcPct val="10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 Green Product Innovation - Materials and Design</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endParaRPr>
          </a:p>
        </p:txBody>
      </p:sp>
      <p:sp>
        <p:nvSpPr>
          <p:cNvPr id="8" name="TextBox 8"/>
          <p:cNvSpPr txBox="1"/>
          <p:nvPr>
            <p:custDataLst>
              <p:tags r:id="rId7"/>
            </p:custDataLst>
          </p:nvPr>
        </p:nvSpPr>
        <p:spPr>
          <a:xfrm>
            <a:off x="7737919" y="1193958"/>
            <a:ext cx="4060190" cy="379730"/>
          </a:xfrm>
          <a:prstGeom prst="rect">
            <a:avLst/>
          </a:prstGeom>
        </p:spPr>
        <p:txBody>
          <a:bodyPr vert="horz" wrap="square" lIns="114300" tIns="57150" rIns="114300" bIns="57150" rtlCol="0" anchor="t" anchorCtr="0">
            <a:noAutofit/>
          </a:bodyPr>
          <a:lstStyle/>
          <a:p>
            <a:pPr algn="r">
              <a:lnSpc>
                <a:spcPct val="77000"/>
              </a:lnSpc>
              <a:spcBef>
                <a:spcPts val="450"/>
              </a:spcBef>
            </a:pPr>
            <a:r>
              <a:rPr lang="en-US" altLang="zh-CN" sz="2000" b="1">
                <a:solidFill>
                  <a:srgbClr val="35A1AD">
                    <a:alpha val="100000"/>
                  </a:srgbClr>
                </a:solidFill>
                <a:latin typeface="Arial" panose="020B0604020202020204" pitchFamily="34" charset="0"/>
                <a:ea typeface="微软雅黑" panose="020B0503020204020204" charset="-122"/>
                <a:cs typeface="Arial" panose="020B0604020202020204" pitchFamily="34" charset="0"/>
              </a:rPr>
              <a:t>Modular Design for Extended Lifespan</a:t>
            </a:r>
            <a:endParaRPr lang="en-US" altLang="zh-CN" sz="2000" b="1">
              <a:solidFill>
                <a:srgbClr val="35A1AD">
                  <a:alpha val="100000"/>
                </a:srgbClr>
              </a:solidFill>
              <a:latin typeface="Arial" panose="020B0604020202020204" pitchFamily="34" charset="0"/>
              <a:ea typeface="微软雅黑" panose="020B0503020204020204" charset="-122"/>
              <a:cs typeface="Arial" panose="020B0604020202020204" pitchFamily="34" charset="0"/>
            </a:endParaRPr>
          </a:p>
        </p:txBody>
      </p:sp>
      <p:sp>
        <p:nvSpPr>
          <p:cNvPr id="2" name="TextBox 13"/>
          <p:cNvSpPr txBox="1"/>
          <p:nvPr>
            <p:custDataLst>
              <p:tags r:id="rId8"/>
            </p:custDataLst>
          </p:nvPr>
        </p:nvSpPr>
        <p:spPr>
          <a:xfrm>
            <a:off x="7738110" y="1805305"/>
            <a:ext cx="4060190" cy="1040765"/>
          </a:xfrm>
          <a:prstGeom prst="rect">
            <a:avLst/>
          </a:prstGeom>
          <a:noFill/>
        </p:spPr>
        <p:txBody>
          <a:bodyPr vert="horz" wrap="square" lIns="91440" tIns="45720" rIns="91440" bIns="0" rtlCol="0" anchor="t" anchorCtr="0">
            <a:spAutoFit/>
          </a:bodyPr>
          <a:lstStyle/>
          <a:p>
            <a:pPr algn="r">
              <a:lnSpc>
                <a:spcPct val="90000"/>
              </a:lnSpc>
            </a:pPr>
            <a:r>
              <a:rPr lang="en-US" altLang="zh-CN">
                <a:solidFill>
                  <a:srgbClr val="FFFFFF">
                    <a:alpha val="75000"/>
                  </a:srgbClr>
                </a:solidFill>
                <a:latin typeface="Arial" panose="020B0604020202020204" pitchFamily="34" charset="0"/>
                <a:ea typeface="思源黑体 CN Normal"/>
                <a:cs typeface="Arial" panose="020B0604020202020204" pitchFamily="34" charset="0"/>
              </a:rPr>
              <a:t>Implement modular design to support separate replacement of product components, effectively extending product life cycle.</a:t>
            </a:r>
            <a:endParaRPr lang="en-US" altLang="zh-CN" sz="1350">
              <a:solidFill>
                <a:srgbClr val="FFFFFF">
                  <a:alpha val="75000"/>
                </a:srgbClr>
              </a:solidFill>
              <a:latin typeface="思源黑体 CN Normal"/>
              <a:ea typeface="思源黑体 CN Normal"/>
              <a:cs typeface="思源黑体 CN Normal"/>
            </a:endParaRPr>
          </a:p>
        </p:txBody>
      </p:sp>
      <p:sp>
        <p:nvSpPr>
          <p:cNvPr id="4" name="TextBox 8"/>
          <p:cNvSpPr txBox="1"/>
          <p:nvPr>
            <p:custDataLst>
              <p:tags r:id="rId9"/>
            </p:custDataLst>
          </p:nvPr>
        </p:nvSpPr>
        <p:spPr>
          <a:xfrm>
            <a:off x="7738110" y="3077845"/>
            <a:ext cx="4060190" cy="575310"/>
          </a:xfrm>
          <a:prstGeom prst="rect">
            <a:avLst/>
          </a:prstGeom>
        </p:spPr>
        <p:txBody>
          <a:bodyPr vert="horz" wrap="square" lIns="114300" tIns="57150" rIns="114300" bIns="57150" rtlCol="0" anchor="t" anchorCtr="0">
            <a:noAutofit/>
          </a:bodyPr>
          <a:lstStyle/>
          <a:p>
            <a:pPr algn="r">
              <a:lnSpc>
                <a:spcPct val="77000"/>
              </a:lnSpc>
              <a:spcBef>
                <a:spcPts val="450"/>
              </a:spcBef>
            </a:pPr>
            <a:r>
              <a:rPr lang="en-US" altLang="zh-CN" sz="2000" b="1">
                <a:solidFill>
                  <a:srgbClr val="35A1AD">
                    <a:alpha val="100000"/>
                  </a:srgbClr>
                </a:solidFill>
                <a:latin typeface="Arial" panose="020B0604020202020204" pitchFamily="34" charset="0"/>
                <a:ea typeface="微软雅黑" panose="020B0503020204020204" charset="-122"/>
                <a:cs typeface="Arial" panose="020B0604020202020204" pitchFamily="34" charset="0"/>
                <a:sym typeface="+mn-ea"/>
              </a:rPr>
              <a:t>Green Packaging to Reduce Loss</a:t>
            </a:r>
            <a:endParaRPr lang="en-US" altLang="zh-CN" sz="2000" b="1">
              <a:solidFill>
                <a:srgbClr val="35A1AD">
                  <a:alpha val="100000"/>
                </a:srgbClr>
              </a:solidFill>
              <a:latin typeface="Arial" panose="020B0604020202020204" pitchFamily="34" charset="0"/>
              <a:ea typeface="微软雅黑" panose="020B0503020204020204" charset="-122"/>
              <a:cs typeface="Arial" panose="020B0604020202020204" pitchFamily="34" charset="0"/>
              <a:sym typeface="+mn-ea"/>
            </a:endParaRPr>
          </a:p>
        </p:txBody>
      </p:sp>
      <p:sp>
        <p:nvSpPr>
          <p:cNvPr id="5" name="TextBox 18"/>
          <p:cNvSpPr txBox="1"/>
          <p:nvPr>
            <p:custDataLst>
              <p:tags r:id="rId10"/>
            </p:custDataLst>
          </p:nvPr>
        </p:nvSpPr>
        <p:spPr>
          <a:xfrm>
            <a:off x="7778115" y="3593465"/>
            <a:ext cx="4019550" cy="822325"/>
          </a:xfrm>
          <a:prstGeom prst="rect">
            <a:avLst/>
          </a:prstGeom>
          <a:noFill/>
        </p:spPr>
        <p:txBody>
          <a:bodyPr vert="horz" wrap="square" lIns="91440" tIns="45720" rIns="91440" bIns="0" rtlCol="0" anchor="t" anchorCtr="0">
            <a:noAutofit/>
          </a:bodyPr>
          <a:lstStyle/>
          <a:p>
            <a:pPr algn="r">
              <a:lnSpc>
                <a:spcPct val="100000"/>
              </a:lnSpc>
            </a:pPr>
            <a:r>
              <a:rPr lang="en-US" altLang="zh-CN">
                <a:solidFill>
                  <a:srgbClr val="FFFFFF">
                    <a:alpha val="75000"/>
                  </a:srgbClr>
                </a:solidFill>
                <a:latin typeface="Arial" panose="020B0604020202020204" pitchFamily="34" charset="0"/>
                <a:ea typeface="思源黑体 CN Normal"/>
                <a:cs typeface="Arial" panose="020B0604020202020204" pitchFamily="34" charset="0"/>
              </a:rPr>
              <a:t>Reduce redundant packaging, adopt green packaging, reduce loss in the logistics link.</a:t>
            </a:r>
            <a:endParaRPr lang="en-US" altLang="zh-CN">
              <a:solidFill>
                <a:srgbClr val="FFFFFF">
                  <a:alpha val="75000"/>
                </a:srgbClr>
              </a:solidFill>
              <a:latin typeface="Arial" panose="020B0604020202020204" pitchFamily="34" charset="0"/>
              <a:ea typeface="思源黑体 CN Normal"/>
              <a:cs typeface="Arial" panose="020B0604020202020204" pitchFamily="34" charset="0"/>
            </a:endParaRPr>
          </a:p>
        </p:txBody>
      </p:sp>
      <p:sp>
        <p:nvSpPr>
          <p:cNvPr id="6" name="TextBox 8"/>
          <p:cNvSpPr txBox="1"/>
          <p:nvPr>
            <p:custDataLst>
              <p:tags r:id="rId11"/>
            </p:custDataLst>
          </p:nvPr>
        </p:nvSpPr>
        <p:spPr>
          <a:xfrm>
            <a:off x="7738110" y="4695190"/>
            <a:ext cx="4060190" cy="575310"/>
          </a:xfrm>
          <a:prstGeom prst="rect">
            <a:avLst/>
          </a:prstGeom>
        </p:spPr>
        <p:txBody>
          <a:bodyPr vert="horz" wrap="square" lIns="114300" tIns="57150" rIns="114300" bIns="57150" rtlCol="0" anchor="t" anchorCtr="0">
            <a:noAutofit/>
          </a:bodyPr>
          <a:lstStyle/>
          <a:p>
            <a:pPr algn="r">
              <a:lnSpc>
                <a:spcPct val="77000"/>
              </a:lnSpc>
              <a:spcBef>
                <a:spcPts val="450"/>
              </a:spcBef>
            </a:pPr>
            <a:r>
              <a:rPr lang="en-US" altLang="zh-CN" sz="2000" b="1">
                <a:solidFill>
                  <a:srgbClr val="35A1AD">
                    <a:alpha val="100000"/>
                  </a:srgbClr>
                </a:solidFill>
                <a:latin typeface="Arial" panose="020B0604020202020204" pitchFamily="34" charset="0"/>
                <a:ea typeface="微软雅黑" panose="020B0503020204020204" charset="-122"/>
                <a:cs typeface="Arial" panose="020B0604020202020204" pitchFamily="34" charset="0"/>
                <a:sym typeface="+mn-ea"/>
              </a:rPr>
              <a:t>Easy-to-Disassemble and Recyclable Furniture</a:t>
            </a:r>
            <a:endParaRPr lang="en-US" altLang="zh-CN" sz="2000" b="1">
              <a:solidFill>
                <a:srgbClr val="35A1AD">
                  <a:alpha val="100000"/>
                </a:srgbClr>
              </a:solidFill>
              <a:latin typeface="Arial" panose="020B0604020202020204" pitchFamily="34" charset="0"/>
              <a:ea typeface="微软雅黑" panose="020B0503020204020204" charset="-122"/>
              <a:cs typeface="Arial" panose="020B0604020202020204" pitchFamily="34" charset="0"/>
            </a:endParaRPr>
          </a:p>
          <a:p>
            <a:pPr algn="r">
              <a:lnSpc>
                <a:spcPct val="77000"/>
              </a:lnSpc>
              <a:spcBef>
                <a:spcPts val="450"/>
              </a:spcBef>
            </a:pPr>
            <a:endParaRPr lang="en-US" altLang="zh-CN" sz="2000" b="1">
              <a:solidFill>
                <a:srgbClr val="35A1AD">
                  <a:alpha val="100000"/>
                </a:srgbClr>
              </a:solidFill>
              <a:latin typeface="Arial" panose="020B0604020202020204" pitchFamily="34" charset="0"/>
              <a:ea typeface="微软雅黑" panose="020B0503020204020204" charset="-122"/>
              <a:cs typeface="Arial" panose="020B0604020202020204" pitchFamily="34" charset="0"/>
              <a:sym typeface="+mn-ea"/>
            </a:endParaRPr>
          </a:p>
        </p:txBody>
      </p:sp>
      <p:sp>
        <p:nvSpPr>
          <p:cNvPr id="7" name="TextBox 18"/>
          <p:cNvSpPr txBox="1"/>
          <p:nvPr>
            <p:custDataLst>
              <p:tags r:id="rId12"/>
            </p:custDataLst>
          </p:nvPr>
        </p:nvSpPr>
        <p:spPr>
          <a:xfrm>
            <a:off x="7778115" y="5282565"/>
            <a:ext cx="4019550" cy="822325"/>
          </a:xfrm>
          <a:prstGeom prst="rect">
            <a:avLst/>
          </a:prstGeom>
          <a:noFill/>
        </p:spPr>
        <p:txBody>
          <a:bodyPr vert="horz" wrap="square" lIns="91440" tIns="45720" rIns="91440" bIns="0" rtlCol="0" anchor="t" anchorCtr="0">
            <a:noAutofit/>
          </a:bodyPr>
          <a:lstStyle/>
          <a:p>
            <a:pPr algn="r">
              <a:lnSpc>
                <a:spcPct val="100000"/>
              </a:lnSpc>
            </a:pPr>
            <a:r>
              <a:rPr lang="en-US" altLang="zh-CN">
                <a:solidFill>
                  <a:srgbClr val="FFFFFF">
                    <a:alpha val="75000"/>
                  </a:srgbClr>
                </a:solidFill>
                <a:latin typeface="Arial" panose="020B0604020202020204" pitchFamily="34" charset="0"/>
                <a:ea typeface="思源黑体 CN Normal"/>
                <a:cs typeface="Arial" panose="020B0604020202020204" pitchFamily="34" charset="0"/>
              </a:rPr>
              <a:t>Launch easy-to-disassemble and recyclable panel furniture to avoid the one-time use problem of furniture.</a:t>
            </a:r>
            <a:endParaRPr lang="zh-CN" altLang="en-US">
              <a:solidFill>
                <a:srgbClr val="FFFFFF">
                  <a:alpha val="75000"/>
                </a:srgbClr>
              </a:solidFill>
              <a:latin typeface="Arial" panose="020B0604020202020204" pitchFamily="34" charset="0"/>
              <a:ea typeface="思源黑体 CN Normal"/>
              <a:cs typeface="Arial" panose="020B0604020202020204" pitchFamily="34" charset="0"/>
            </a:endParaRPr>
          </a:p>
        </p:txBody>
      </p:sp>
      <p:pic>
        <p:nvPicPr>
          <p:cNvPr id="9" name="图片 8" descr="图片1"/>
          <p:cNvPicPr>
            <a:picLocks noChangeAspect="1"/>
          </p:cNvPicPr>
          <p:nvPr/>
        </p:nvPicPr>
        <p:blipFill>
          <a:blip r:embed="rId13"/>
          <a:stretch>
            <a:fillRect/>
          </a:stretch>
        </p:blipFill>
        <p:spPr>
          <a:xfrm>
            <a:off x="4406900" y="1443990"/>
            <a:ext cx="3142615" cy="46431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82120"/>
        </a:solidFill>
        <a:effectLst/>
      </p:bgPr>
    </p:bg>
    <p:spTree>
      <p:nvGrpSpPr>
        <p:cNvPr id="1" name=""/>
        <p:cNvGrpSpPr/>
        <p:nvPr/>
      </p:nvGrpSpPr>
      <p:grpSpPr>
        <a:xfrm>
          <a:off x="0" y="0"/>
          <a:ext cx="0" cy="0"/>
          <a:chOff x="0" y="0"/>
          <a:chExt cx="0" cy="0"/>
        </a:xfrm>
      </p:grpSpPr>
      <p:sp>
        <p:nvSpPr>
          <p:cNvPr id="300007" name="AutoShape 3"/>
          <p:cNvSpPr/>
          <p:nvPr/>
        </p:nvSpPr>
        <p:spPr>
          <a:xfrm>
            <a:off x="436245" y="309245"/>
            <a:ext cx="4142105" cy="582295"/>
          </a:xfrm>
          <a:prstGeom prst="rect">
            <a:avLst/>
          </a:prstGeom>
          <a:solidFill>
            <a:srgbClr val="376057">
              <a:alpha val="100000"/>
            </a:srgbClr>
          </a:solidFill>
        </p:spPr>
      </p:sp>
      <p:grpSp>
        <p:nvGrpSpPr>
          <p:cNvPr id="600046" name="Group 5"/>
          <p:cNvGrpSpPr/>
          <p:nvPr/>
        </p:nvGrpSpPr>
        <p:grpSpPr>
          <a:xfrm rot="0">
            <a:off x="6637973" y="-2254282"/>
            <a:ext cx="7717345" cy="11422761"/>
            <a:chOff x="6637973" y="-2254282"/>
            <a:chExt cx="7717345" cy="11422761"/>
          </a:xfrm>
        </p:grpSpPr>
        <p:sp>
          <p:nvSpPr>
            <p:cNvPr id="600032" name="Freeform 6"/>
            <p:cNvSpPr/>
            <p:nvPr/>
          </p:nvSpPr>
          <p:spPr>
            <a:xfrm rot="2700000">
              <a:off x="6637973" y="-2254282"/>
              <a:ext cx="4699254" cy="4587526"/>
            </a:xfrm>
            <a:custGeom>
              <a:avLst/>
              <a:gdLst/>
              <a:ahLst/>
              <a:cxnLst/>
              <a:rect l="l" t="t" r="r" b="b"/>
              <a:pathLst>
                <a:path w="4699259" h="4587528">
                  <a:moveTo>
                    <a:pt x="0" y="4587527"/>
                  </a:moveTo>
                  <a:lnTo>
                    <a:pt x="4587527" y="0"/>
                  </a:lnTo>
                  <a:lnTo>
                    <a:pt x="4699258" y="111731"/>
                  </a:lnTo>
                  <a:lnTo>
                    <a:pt x="4699259" y="4587528"/>
                  </a:lnTo>
                  <a:lnTo>
                    <a:pt x="0" y="4587527"/>
                  </a:lnTo>
                </a:path>
              </a:pathLst>
            </a:custGeom>
            <a:blipFill dpi="0" rotWithShape="0">
              <a:blip r:embed="rId1">
                <a:alphaModFix amt="100000"/>
              </a:blip>
              <a:stretch>
                <a:fillRect/>
              </a:stretch>
            </a:blipFill>
          </p:spPr>
        </p:sp>
        <p:sp>
          <p:nvSpPr>
            <p:cNvPr id="600031" name="Freeform 7"/>
            <p:cNvSpPr/>
            <p:nvPr/>
          </p:nvSpPr>
          <p:spPr>
            <a:xfrm rot="2700000">
              <a:off x="10028682" y="1265015"/>
              <a:ext cx="4326636" cy="4326636"/>
            </a:xfrm>
            <a:custGeom>
              <a:avLst/>
              <a:gdLst/>
              <a:ahLst/>
              <a:cxnLst/>
              <a:rect l="l" t="t" r="r" b="b"/>
              <a:pathLst>
                <a:path w="4326639" h="4326640">
                  <a:moveTo>
                    <a:pt x="0" y="0"/>
                  </a:moveTo>
                  <a:lnTo>
                    <a:pt x="4326639" y="4326640"/>
                  </a:lnTo>
                  <a:lnTo>
                    <a:pt x="0" y="4326640"/>
                  </a:lnTo>
                  <a:lnTo>
                    <a:pt x="0" y="0"/>
                  </a:lnTo>
                </a:path>
              </a:pathLst>
            </a:custGeom>
            <a:blipFill dpi="0" rotWithShape="0">
              <a:blip r:embed="rId2">
                <a:alphaModFix amt="100000"/>
              </a:blip>
              <a:stretch>
                <a:fillRect/>
              </a:stretch>
            </a:blipFill>
          </p:spPr>
        </p:sp>
        <p:sp>
          <p:nvSpPr>
            <p:cNvPr id="600030" name="Freeform 8"/>
            <p:cNvSpPr/>
            <p:nvPr/>
          </p:nvSpPr>
          <p:spPr>
            <a:xfrm rot="2700000">
              <a:off x="6692455" y="4469225"/>
              <a:ext cx="4588478" cy="4699254"/>
            </a:xfrm>
            <a:custGeom>
              <a:avLst/>
              <a:gdLst/>
              <a:ahLst/>
              <a:cxnLst/>
              <a:rect l="l" t="t" r="r" b="b"/>
              <a:pathLst>
                <a:path w="4588454" h="4699251">
                  <a:moveTo>
                    <a:pt x="0" y="1"/>
                  </a:moveTo>
                  <a:lnTo>
                    <a:pt x="4477656" y="0"/>
                  </a:lnTo>
                  <a:lnTo>
                    <a:pt x="4588454" y="110798"/>
                  </a:lnTo>
                  <a:lnTo>
                    <a:pt x="0" y="4699251"/>
                  </a:lnTo>
                  <a:lnTo>
                    <a:pt x="0" y="1"/>
                  </a:lnTo>
                </a:path>
              </a:pathLst>
            </a:custGeom>
            <a:blipFill dpi="0" rotWithShape="0">
              <a:blip r:embed="rId3">
                <a:alphaModFix amt="100000"/>
              </a:blip>
              <a:stretch>
                <a:fillRect/>
              </a:stretch>
            </a:blipFill>
          </p:spPr>
        </p:sp>
      </p:grpSp>
      <p:grpSp>
        <p:nvGrpSpPr>
          <p:cNvPr id="10" name="Group 10"/>
          <p:cNvGrpSpPr/>
          <p:nvPr/>
        </p:nvGrpSpPr>
        <p:grpSpPr>
          <a:xfrm rot="0">
            <a:off x="426720" y="1436370"/>
            <a:ext cx="6135370" cy="1771015"/>
            <a:chOff x="426657" y="1338389"/>
            <a:chExt cx="6080760" cy="1771015"/>
          </a:xfrm>
        </p:grpSpPr>
        <p:sp>
          <p:nvSpPr>
            <p:cNvPr id="600063" name="TextBox 11"/>
            <p:cNvSpPr txBox="1"/>
            <p:nvPr>
              <p:custDataLst>
                <p:tags r:id="rId4"/>
              </p:custDataLst>
            </p:nvPr>
          </p:nvSpPr>
          <p:spPr>
            <a:xfrm>
              <a:off x="426657" y="2123249"/>
              <a:ext cx="6080760" cy="986155"/>
            </a:xfrm>
            <a:prstGeom prst="rect">
              <a:avLst/>
            </a:prstGeom>
            <a:noFill/>
          </p:spPr>
          <p:txBody>
            <a:bodyPr vert="horz" wrap="square" lIns="91440" tIns="45720" rIns="91440" bIns="0" rtlCol="0" anchor="t" anchorCtr="0">
              <a:noAutofit/>
            </a:bodyPr>
            <a:lstStyle/>
            <a:p>
              <a:pPr algn="l">
                <a:lnSpc>
                  <a:spcPct val="100000"/>
                </a:lnSpc>
              </a:pPr>
              <a:r>
                <a:rPr lang="en-US" altLang="zh-CN">
                  <a:solidFill>
                    <a:srgbClr val="FFFFFF">
                      <a:alpha val="75000"/>
                    </a:srgbClr>
                  </a:solidFill>
                  <a:latin typeface="Arial" panose="020B0604020202020204" pitchFamily="34" charset="0"/>
                  <a:ea typeface="思源黑体 CN Normal"/>
                  <a:cs typeface="Arial" panose="020B0604020202020204" pitchFamily="34" charset="0"/>
                </a:rPr>
                <a:t>Reduce raw material costs through large-scale procurement of environmentally friendly materials, such as signing long-term agreements with local Chinese PCR plastic enterprises.</a:t>
              </a:r>
              <a:endParaRPr lang="en-US" altLang="zh-CN">
                <a:solidFill>
                  <a:srgbClr val="FFFFFF">
                    <a:alpha val="75000"/>
                  </a:srgbClr>
                </a:solidFill>
                <a:latin typeface="Arial" panose="020B0604020202020204" pitchFamily="34" charset="0"/>
                <a:ea typeface="思源黑体 CN Normal"/>
                <a:cs typeface="Arial" panose="020B0604020202020204" pitchFamily="34" charset="0"/>
              </a:endParaRPr>
            </a:p>
          </p:txBody>
        </p:sp>
        <p:sp>
          <p:nvSpPr>
            <p:cNvPr id="600064" name="TextBox 12"/>
            <p:cNvSpPr txBox="1"/>
            <p:nvPr>
              <p:custDataLst>
                <p:tags r:id="rId5"/>
              </p:custDataLst>
            </p:nvPr>
          </p:nvSpPr>
          <p:spPr>
            <a:xfrm>
              <a:off x="436182" y="1338389"/>
              <a:ext cx="4497705" cy="635635"/>
            </a:xfrm>
            <a:prstGeom prst="rect">
              <a:avLst/>
            </a:prstGeom>
            <a:noFill/>
          </p:spPr>
          <p:txBody>
            <a:bodyPr vert="horz" wrap="square" lIns="91440" tIns="45720" rIns="91440" bIns="0" rtlCol="0" anchor="t" anchorCtr="0">
              <a:spAutoFit/>
            </a:bodyPr>
            <a:lstStyle/>
            <a:p>
              <a:pPr algn="l">
                <a:lnSpc>
                  <a:spcPct val="80000"/>
                </a:lnSpc>
              </a:pPr>
              <a:r>
                <a:rPr lang="en-US" altLang="zh-CN" sz="2400" b="1">
                  <a:solidFill>
                    <a:srgbClr val="35A1AD">
                      <a:alpha val="100000"/>
                    </a:srgbClr>
                  </a:solidFill>
                  <a:latin typeface="Arial" panose="020B0604020202020204" pitchFamily="34" charset="0"/>
                  <a:ea typeface="思源黑体 CN Bold"/>
                  <a:cs typeface="Arial" panose="020B0604020202020204" pitchFamily="34" charset="0"/>
                </a:rPr>
                <a:t>Large-Scale Procurement to Reduce Costs</a:t>
              </a:r>
              <a:endParaRPr lang="en-US" altLang="zh-CN" sz="2400" b="1">
                <a:solidFill>
                  <a:srgbClr val="35A1AD">
                    <a:alpha val="100000"/>
                  </a:srgbClr>
                </a:solidFill>
                <a:latin typeface="Arial" panose="020B0604020202020204" pitchFamily="34" charset="0"/>
                <a:ea typeface="思源黑体 CN Bold"/>
                <a:cs typeface="Arial" panose="020B0604020202020204" pitchFamily="34" charset="0"/>
              </a:endParaRPr>
            </a:p>
          </p:txBody>
        </p:sp>
      </p:grpSp>
      <p:grpSp>
        <p:nvGrpSpPr>
          <p:cNvPr id="15" name="Group 15"/>
          <p:cNvGrpSpPr/>
          <p:nvPr/>
        </p:nvGrpSpPr>
        <p:grpSpPr>
          <a:xfrm rot="0">
            <a:off x="436245" y="3885565"/>
            <a:ext cx="5660390" cy="1926591"/>
            <a:chOff x="436182" y="3770192"/>
            <a:chExt cx="5660390" cy="1926787"/>
          </a:xfrm>
        </p:grpSpPr>
        <p:sp>
          <p:nvSpPr>
            <p:cNvPr id="600071" name="TextBox 16"/>
            <p:cNvSpPr txBox="1"/>
            <p:nvPr>
              <p:custDataLst>
                <p:tags r:id="rId6"/>
              </p:custDataLst>
            </p:nvPr>
          </p:nvSpPr>
          <p:spPr>
            <a:xfrm>
              <a:off x="436817" y="4543701"/>
              <a:ext cx="5659755" cy="1153278"/>
            </a:xfrm>
            <a:prstGeom prst="rect">
              <a:avLst/>
            </a:prstGeom>
            <a:noFill/>
          </p:spPr>
          <p:txBody>
            <a:bodyPr vert="horz" wrap="square" lIns="91440" tIns="45720" rIns="91440" bIns="0" rtlCol="0" anchor="t" anchorCtr="0">
              <a:spAutoFit/>
            </a:bodyPr>
            <a:lstStyle/>
            <a:p>
              <a:pPr algn="l">
                <a:lnSpc>
                  <a:spcPct val="100000"/>
                </a:lnSpc>
              </a:pPr>
              <a:r>
                <a:rPr lang="en-US" altLang="zh-CN">
                  <a:solidFill>
                    <a:srgbClr val="FFFFFF">
                      <a:alpha val="75000"/>
                    </a:srgbClr>
                  </a:solidFill>
                  <a:latin typeface="Arial" panose="020B0604020202020204" pitchFamily="34" charset="0"/>
                  <a:ea typeface="思源黑体 CN Normal"/>
                  <a:cs typeface="Arial" panose="020B0604020202020204" pitchFamily="34" charset="0"/>
                </a:rPr>
                <a:t>Optimize production processes such as integrated injection molding to reduce waste, control the additional cost of environmentally friendly materials within 5%.</a:t>
              </a:r>
              <a:endParaRPr lang="en-US" altLang="zh-CN">
                <a:solidFill>
                  <a:srgbClr val="FFFFFF">
                    <a:alpha val="75000"/>
                  </a:srgbClr>
                </a:solidFill>
                <a:latin typeface="Arial" panose="020B0604020202020204" pitchFamily="34" charset="0"/>
                <a:ea typeface="思源黑体 CN Normal"/>
                <a:cs typeface="Arial" panose="020B0604020202020204" pitchFamily="34" charset="0"/>
              </a:endParaRPr>
            </a:p>
          </p:txBody>
        </p:sp>
        <p:sp>
          <p:nvSpPr>
            <p:cNvPr id="600072" name="TextBox 17"/>
            <p:cNvSpPr txBox="1"/>
            <p:nvPr>
              <p:custDataLst>
                <p:tags r:id="rId7"/>
              </p:custDataLst>
            </p:nvPr>
          </p:nvSpPr>
          <p:spPr>
            <a:xfrm>
              <a:off x="436182" y="3770192"/>
              <a:ext cx="5188585" cy="635700"/>
            </a:xfrm>
            <a:prstGeom prst="rect">
              <a:avLst/>
            </a:prstGeom>
            <a:noFill/>
          </p:spPr>
          <p:txBody>
            <a:bodyPr vert="horz" wrap="square" lIns="91440" tIns="45720" rIns="91440" bIns="0" rtlCol="0" anchor="t" anchorCtr="0">
              <a:spAutoFit/>
            </a:bodyPr>
            <a:lstStyle/>
            <a:p>
              <a:pPr algn="l">
                <a:lnSpc>
                  <a:spcPct val="80000"/>
                </a:lnSpc>
              </a:pPr>
              <a:r>
                <a:rPr lang="en-US" altLang="zh-CN" sz="2400" b="1">
                  <a:solidFill>
                    <a:srgbClr val="35A1AD">
                      <a:alpha val="100000"/>
                    </a:srgbClr>
                  </a:solidFill>
                  <a:latin typeface="Arial" panose="020B0604020202020204" pitchFamily="34" charset="0"/>
                  <a:ea typeface="思源黑体 CN Bold"/>
                  <a:cs typeface="Arial" panose="020B0604020202020204" pitchFamily="34" charset="0"/>
                </a:rPr>
                <a:t>Optimize Production Processes to Control Costs</a:t>
              </a:r>
              <a:endParaRPr lang="en-US" altLang="zh-CN" sz="2400" b="1">
                <a:solidFill>
                  <a:srgbClr val="35A1AD">
                    <a:alpha val="100000"/>
                  </a:srgbClr>
                </a:solidFill>
                <a:latin typeface="Arial" panose="020B0604020202020204" pitchFamily="34" charset="0"/>
                <a:ea typeface="思源黑体 CN Bold"/>
                <a:cs typeface="Arial" panose="020B0604020202020204" pitchFamily="34" charset="0"/>
              </a:endParaRPr>
            </a:p>
          </p:txBody>
        </p:sp>
      </p:grpSp>
      <p:grpSp>
        <p:nvGrpSpPr>
          <p:cNvPr id="600074" name="Group 19"/>
          <p:cNvGrpSpPr/>
          <p:nvPr/>
        </p:nvGrpSpPr>
        <p:grpSpPr>
          <a:xfrm rot="0">
            <a:off x="7625525" y="2893314"/>
            <a:ext cx="1072610" cy="1072610"/>
            <a:chOff x="7625525" y="2893314"/>
            <a:chExt cx="1072610" cy="1072610"/>
          </a:xfrm>
        </p:grpSpPr>
        <p:sp>
          <p:nvSpPr>
            <p:cNvPr id="600015" name="AutoShape 20"/>
            <p:cNvSpPr/>
            <p:nvPr/>
          </p:nvSpPr>
          <p:spPr>
            <a:xfrm rot="2700000">
              <a:off x="7625525" y="2893314"/>
              <a:ext cx="1072610" cy="1072610"/>
            </a:xfrm>
            <a:prstGeom prst="rect">
              <a:avLst/>
            </a:prstGeom>
            <a:solidFill>
              <a:srgbClr val="376057">
                <a:alpha val="100000"/>
              </a:srgbClr>
            </a:solidFill>
          </p:spPr>
        </p:sp>
        <p:pic>
          <p:nvPicPr>
            <p:cNvPr id="600073" name="Picture 21"/>
            <p:cNvPicPr>
              <a:picLocks noChangeAspect="1"/>
            </p:cNvPicPr>
            <p:nvPr/>
          </p:nvPicPr>
          <p:blipFill>
            <a:blip r:embed="rId8"/>
            <a:srcRect/>
            <a:stretch>
              <a:fillRect/>
            </a:stretch>
          </p:blipFill>
          <p:spPr>
            <a:xfrm>
              <a:off x="7891843" y="3159633"/>
              <a:ext cx="539972" cy="539972"/>
            </a:xfrm>
            <a:prstGeom prst="rect">
              <a:avLst/>
            </a:prstGeom>
          </p:spPr>
        </p:pic>
      </p:grpSp>
      <p:sp>
        <p:nvSpPr>
          <p:cNvPr id="3" name="TextBox 3"/>
          <p:cNvSpPr txBox="1"/>
          <p:nvPr/>
        </p:nvSpPr>
        <p:spPr>
          <a:xfrm>
            <a:off x="514985" y="369570"/>
            <a:ext cx="4947920" cy="461645"/>
          </a:xfrm>
          <a:prstGeom prst="rect">
            <a:avLst/>
          </a:prstGeom>
          <a:noFill/>
        </p:spPr>
        <p:txBody>
          <a:bodyPr vert="horz" wrap="square" lIns="91440" tIns="45720" rIns="91440" bIns="0" rtlCol="0" anchor="t" anchorCtr="0">
            <a:noAutofit/>
          </a:bodyPr>
          <a:lstStyle/>
          <a:p>
            <a:pPr algn="l">
              <a:lnSpc>
                <a:spcPct val="10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 Cost Control Mechanism </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82120"/>
        </a:solidFill>
        <a:effectLst/>
      </p:bgPr>
    </p:bg>
    <p:spTree>
      <p:nvGrpSpPr>
        <p:cNvPr id="1" name=""/>
        <p:cNvGrpSpPr/>
        <p:nvPr/>
      </p:nvGrpSpPr>
      <p:grpSpPr>
        <a:xfrm>
          <a:off x="0" y="0"/>
          <a:ext cx="0" cy="0"/>
          <a:chOff x="0" y="0"/>
          <a:chExt cx="0" cy="0"/>
        </a:xfrm>
      </p:grpSpPr>
      <p:sp>
        <p:nvSpPr>
          <p:cNvPr id="300007" name="AutoShape 3"/>
          <p:cNvSpPr/>
          <p:nvPr/>
        </p:nvSpPr>
        <p:spPr>
          <a:xfrm>
            <a:off x="436245" y="309245"/>
            <a:ext cx="5414010" cy="582295"/>
          </a:xfrm>
          <a:prstGeom prst="rect">
            <a:avLst/>
          </a:prstGeom>
          <a:solidFill>
            <a:srgbClr val="376057">
              <a:alpha val="100000"/>
            </a:srgbClr>
          </a:solidFill>
        </p:spPr>
      </p:sp>
      <p:sp>
        <p:nvSpPr>
          <p:cNvPr id="3" name="TextBox 3"/>
          <p:cNvSpPr txBox="1"/>
          <p:nvPr/>
        </p:nvSpPr>
        <p:spPr>
          <a:xfrm>
            <a:off x="514985" y="369570"/>
            <a:ext cx="5335270" cy="461645"/>
          </a:xfrm>
          <a:prstGeom prst="rect">
            <a:avLst/>
          </a:prstGeom>
          <a:noFill/>
        </p:spPr>
        <p:txBody>
          <a:bodyPr vert="horz" wrap="square" lIns="91440" tIns="45720" rIns="91440" bIns="0" rtlCol="0" anchor="t" anchorCtr="0">
            <a:noAutofit/>
          </a:bodyPr>
          <a:lstStyle/>
          <a:p>
            <a:pPr algn="l">
              <a:lnSpc>
                <a:spcPct val="10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Circular Economy Business Model</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endParaRPr>
          </a:p>
        </p:txBody>
      </p:sp>
      <p:sp>
        <p:nvSpPr>
          <p:cNvPr id="10" name="TextBox 10"/>
          <p:cNvSpPr txBox="1"/>
          <p:nvPr/>
        </p:nvSpPr>
        <p:spPr>
          <a:xfrm>
            <a:off x="267335" y="1203960"/>
            <a:ext cx="3684270" cy="561975"/>
          </a:xfrm>
          <a:prstGeom prst="rect">
            <a:avLst/>
          </a:prstGeom>
        </p:spPr>
        <p:txBody>
          <a:bodyPr vert="horz" wrap="square" lIns="114300" tIns="57150" rIns="114300" bIns="57150" rtlCol="0" anchor="t" anchorCtr="0">
            <a:noAutofit/>
          </a:bodyPr>
          <a:lstStyle/>
          <a:p>
            <a:pPr algn="l">
              <a:lnSpc>
                <a:spcPct val="77000"/>
              </a:lnSpc>
            </a:pPr>
            <a:r>
              <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Home Recycling +Discount Vouchers</a:t>
            </a:r>
            <a:endPar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4" name="TextBox 8"/>
          <p:cNvSpPr txBox="1"/>
          <p:nvPr/>
        </p:nvSpPr>
        <p:spPr>
          <a:xfrm>
            <a:off x="267335" y="1765935"/>
            <a:ext cx="4173855" cy="1308100"/>
          </a:xfrm>
          <a:prstGeom prst="rect">
            <a:avLst/>
          </a:prstGeom>
        </p:spPr>
        <p:txBody>
          <a:bodyPr vert="horz" wrap="square" lIns="114300" tIns="57150" rIns="114300" bIns="57150" rtlCol="0" anchor="t" anchorCtr="0">
            <a:noAutofit/>
          </a:bodyPr>
          <a:lstStyle/>
          <a:p>
            <a:pPr algn="l">
              <a:lnSpc>
                <a:spcPct val="10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Launch the "home recycling + discount voucher" service for IKEA's own brand furniture. After recycling, classify and process according to the condition.</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2" name="TextBox 12"/>
          <p:cNvSpPr txBox="1"/>
          <p:nvPr/>
        </p:nvSpPr>
        <p:spPr>
          <a:xfrm>
            <a:off x="267335" y="3227705"/>
            <a:ext cx="3684270" cy="379730"/>
          </a:xfrm>
          <a:prstGeom prst="rect">
            <a:avLst/>
          </a:prstGeom>
        </p:spPr>
        <p:txBody>
          <a:bodyPr vert="horz" wrap="square" lIns="114300" tIns="57150" rIns="114300" bIns="57150" rtlCol="0" anchor="t" anchorCtr="0">
            <a:noAutofit/>
          </a:bodyPr>
          <a:lstStyle/>
          <a:p>
            <a:pPr>
              <a:lnSpc>
                <a:spcPct val="77000"/>
              </a:lnSpc>
            </a:pPr>
            <a:r>
              <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IKEA Second-Hand Zone</a:t>
            </a:r>
            <a:endPar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1" name="TextBox 11"/>
          <p:cNvSpPr txBox="1"/>
          <p:nvPr/>
        </p:nvSpPr>
        <p:spPr>
          <a:xfrm>
            <a:off x="267335" y="3562985"/>
            <a:ext cx="4173855" cy="938530"/>
          </a:xfrm>
          <a:prstGeom prst="rect">
            <a:avLst/>
          </a:prstGeom>
        </p:spPr>
        <p:txBody>
          <a:bodyPr vert="horz" wrap="square" lIns="114300" tIns="57150" rIns="114300" bIns="57150" rtlCol="0" anchor="t" anchorCtr="0">
            <a:noAutofit/>
          </a:bodyPr>
          <a:lstStyle/>
          <a:p>
            <a:pPr>
              <a:lnSpc>
                <a:spcPct val="10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IKEA sells newer recycled furniture at a discount, dismantling damaged items into renewable materials.</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6" name="TextBox 16"/>
          <p:cNvSpPr txBox="1"/>
          <p:nvPr/>
        </p:nvSpPr>
        <p:spPr>
          <a:xfrm>
            <a:off x="267335" y="4728845"/>
            <a:ext cx="3684270" cy="379730"/>
          </a:xfrm>
          <a:prstGeom prst="rect">
            <a:avLst/>
          </a:prstGeom>
        </p:spPr>
        <p:txBody>
          <a:bodyPr vert="horz" wrap="square" lIns="114300" tIns="57150" rIns="114300" bIns="57150" rtlCol="0" anchor="t" anchorCtr="0">
            <a:noAutofit/>
          </a:bodyPr>
          <a:lstStyle/>
          <a:p>
            <a:pPr>
              <a:lnSpc>
                <a:spcPct val="77000"/>
              </a:lnSpc>
            </a:pPr>
            <a:r>
              <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Expansion of Trade-In Business</a:t>
            </a:r>
            <a:endPar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5" name="TextBox 15"/>
          <p:cNvSpPr txBox="1"/>
          <p:nvPr/>
        </p:nvSpPr>
        <p:spPr>
          <a:xfrm>
            <a:off x="269240" y="5230495"/>
            <a:ext cx="4171950" cy="1490345"/>
          </a:xfrm>
          <a:prstGeom prst="rect">
            <a:avLst/>
          </a:prstGeom>
        </p:spPr>
        <p:txBody>
          <a:bodyPr vert="horz" wrap="square" lIns="114300" tIns="57150" rIns="114300" bIns="57150" rtlCol="0" anchor="t" anchorCtr="0">
            <a:noAutofit/>
          </a:bodyPr>
          <a:lstStyle/>
          <a:p>
            <a:pPr>
              <a:lnSpc>
                <a:spcPct val="10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By 2025, realize the coverage of trade-in business in all standard stores nationwide, expanding the recycled categories from core furniture to small home items.</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3" name="TextBox 5"/>
          <p:cNvSpPr txBox="1"/>
          <p:nvPr>
            <p:custDataLst>
              <p:tags r:id="rId1"/>
            </p:custDataLst>
          </p:nvPr>
        </p:nvSpPr>
        <p:spPr>
          <a:xfrm>
            <a:off x="8093710" y="1062990"/>
            <a:ext cx="3702685" cy="843915"/>
          </a:xfrm>
          <a:prstGeom prst="rect">
            <a:avLst/>
          </a:prstGeom>
        </p:spPr>
        <p:txBody>
          <a:bodyPr vert="horz" wrap="square" lIns="123825" tIns="123825" rIns="57150" bIns="123825" rtlCol="0" anchor="t" anchorCtr="0">
            <a:normAutofit/>
          </a:bodyPr>
          <a:lstStyle/>
          <a:p>
            <a:pPr algn="r">
              <a:lnSpc>
                <a:spcPct val="174000"/>
              </a:lnSpc>
            </a:pPr>
            <a:r>
              <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Short-Term Rental Packages</a:t>
            </a:r>
            <a:endPar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4" name="TextBox 6"/>
          <p:cNvSpPr txBox="1"/>
          <p:nvPr>
            <p:custDataLst>
              <p:tags r:id="rId2"/>
            </p:custDataLst>
          </p:nvPr>
        </p:nvSpPr>
        <p:spPr>
          <a:xfrm>
            <a:off x="7548880" y="1765935"/>
            <a:ext cx="4364355" cy="1642110"/>
          </a:xfrm>
          <a:prstGeom prst="rect">
            <a:avLst/>
          </a:prstGeom>
        </p:spPr>
        <p:txBody>
          <a:bodyPr vert="horz" wrap="square" lIns="123825" tIns="123825" rIns="57150" bIns="123825" rtlCol="0" anchor="t" anchorCtr="0">
            <a:noAutofit/>
          </a:bodyPr>
          <a:lstStyle/>
          <a:p>
            <a:pPr algn="r">
              <a:lnSpc>
                <a:spcPct val="10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Focus on young tenants and corporate clients, launch "short-term rental packages" - for example, provide 1-2 year furniture rental services for college students during graduation season, with monthly rent as low as 150 yuan.</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7" name="TextBox 7"/>
          <p:cNvSpPr txBox="1"/>
          <p:nvPr>
            <p:custDataLst>
              <p:tags r:id="rId3"/>
            </p:custDataLst>
          </p:nvPr>
        </p:nvSpPr>
        <p:spPr>
          <a:xfrm>
            <a:off x="7730490" y="3720465"/>
            <a:ext cx="4182745" cy="843915"/>
          </a:xfrm>
          <a:prstGeom prst="rect">
            <a:avLst/>
          </a:prstGeom>
        </p:spPr>
        <p:txBody>
          <a:bodyPr vert="horz" wrap="square" lIns="123825" tIns="123825" rIns="57150" bIns="123825" rtlCol="0" anchor="t" anchorCtr="0">
            <a:normAutofit/>
          </a:bodyPr>
          <a:lstStyle/>
          <a:p>
            <a:pPr algn="r">
              <a:lnSpc>
                <a:spcPct val="174000"/>
              </a:lnSpc>
            </a:pPr>
            <a:r>
              <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Reduce Environmental Pressure</a:t>
            </a:r>
            <a:endPar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8" name="TextBox 8"/>
          <p:cNvSpPr txBox="1"/>
          <p:nvPr>
            <p:custDataLst>
              <p:tags r:id="rId4"/>
            </p:custDataLst>
          </p:nvPr>
        </p:nvSpPr>
        <p:spPr>
          <a:xfrm>
            <a:off x="7730490" y="4564380"/>
            <a:ext cx="4065270" cy="1057910"/>
          </a:xfrm>
          <a:prstGeom prst="rect">
            <a:avLst/>
          </a:prstGeom>
        </p:spPr>
        <p:txBody>
          <a:bodyPr vert="horz" wrap="square" lIns="123825" tIns="123825" rIns="57150" bIns="123825" rtlCol="0" anchor="t" anchorCtr="0">
            <a:noAutofit/>
          </a:bodyPr>
          <a:lstStyle/>
          <a:p>
            <a:pPr algn="r">
              <a:lnSpc>
                <a:spcPct val="10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IKEA will recycle and dispose of the furniture after the rental period; provide office furniture rental for enterprises, supporting renewal or replacement.</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pic>
        <p:nvPicPr>
          <p:cNvPr id="19" name="Picture 9"/>
          <p:cNvPicPr>
            <a:picLocks noChangeAspect="1"/>
          </p:cNvPicPr>
          <p:nvPr/>
        </p:nvPicPr>
        <p:blipFill>
          <a:blip r:embed="rId5">
            <a:alphaModFix amt="70000"/>
          </a:blip>
          <a:srcRect l="21820" r="21820"/>
          <a:stretch>
            <a:fillRect/>
          </a:stretch>
        </p:blipFill>
        <p:spPr>
          <a:xfrm>
            <a:off x="4612005" y="1690370"/>
            <a:ext cx="2948305" cy="3931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2120"/>
        </a:solidFill>
        <a:effectLst/>
      </p:bgPr>
    </p:bg>
    <p:spTree>
      <p:nvGrpSpPr>
        <p:cNvPr id="1" name=""/>
        <p:cNvGrpSpPr/>
        <p:nvPr/>
      </p:nvGrpSpPr>
      <p:grpSpPr>
        <a:xfrm>
          <a:off x="0" y="0"/>
          <a:ext cx="0" cy="0"/>
          <a:chOff x="0" y="0"/>
          <a:chExt cx="0" cy="0"/>
        </a:xfrm>
      </p:grpSpPr>
      <p:sp>
        <p:nvSpPr>
          <p:cNvPr id="200080" name="AutoShape 2"/>
          <p:cNvSpPr/>
          <p:nvPr/>
        </p:nvSpPr>
        <p:spPr>
          <a:xfrm>
            <a:off x="2848272" y="-2"/>
            <a:ext cx="2093822" cy="6857999"/>
          </a:xfrm>
          <a:prstGeom prst="rect">
            <a:avLst/>
          </a:prstGeom>
          <a:solidFill>
            <a:srgbClr val="376057">
              <a:alpha val="100000"/>
            </a:srgbClr>
          </a:solidFill>
        </p:spPr>
        <p:txBody>
          <a:bodyPr vert="horz" wrap="square" lIns="91440" tIns="45720" rIns="91440" bIns="45720" rtlCol="0" anchor="ctr" anchorCtr="0">
            <a:noAutofit/>
          </a:bodyPr>
          <a:lstStyle/>
          <a:p>
            <a:pPr algn="ctr">
              <a:defRPr/>
            </a:pPr>
            <a:endParaRPr lang="en-US" sz="1100"/>
          </a:p>
        </p:txBody>
      </p:sp>
      <p:sp>
        <p:nvSpPr>
          <p:cNvPr id="200086" name="AutoShape 3"/>
          <p:cNvSpPr/>
          <p:nvPr/>
        </p:nvSpPr>
        <p:spPr>
          <a:xfrm>
            <a:off x="604865" y="617537"/>
            <a:ext cx="3678377" cy="5650915"/>
          </a:xfrm>
          <a:prstGeom prst="rect">
            <a:avLst/>
          </a:prstGeom>
          <a:blipFill dpi="0" rotWithShape="1">
            <a:blip r:embed="rId1">
              <a:alphaModFix amt="100000"/>
            </a:blip>
            <a:tile tx="0" ty="0" sx="100000" sy="100000" flip="none" algn="tl"/>
          </a:blipFill>
        </p:spPr>
        <p:txBody>
          <a:bodyPr vert="horz" wrap="square" lIns="91440" tIns="45720" rIns="91440" bIns="45720" rtlCol="0" anchor="ctr" anchorCtr="0">
            <a:noAutofit/>
          </a:bodyPr>
          <a:lstStyle/>
          <a:p>
            <a:pPr algn="ctr">
              <a:defRPr/>
            </a:pPr>
            <a:endParaRPr lang="en-US" sz="1100"/>
          </a:p>
        </p:txBody>
      </p:sp>
      <p:sp>
        <p:nvSpPr>
          <p:cNvPr id="200006" name="TextBox 4"/>
          <p:cNvSpPr txBox="1"/>
          <p:nvPr/>
        </p:nvSpPr>
        <p:spPr>
          <a:xfrm rot="16200000">
            <a:off x="-228219" y="2760375"/>
            <a:ext cx="5345933" cy="1273175"/>
          </a:xfrm>
          <a:prstGeom prst="rect">
            <a:avLst/>
          </a:prstGeom>
          <a:noFill/>
        </p:spPr>
        <p:txBody>
          <a:bodyPr vert="horz" wrap="square" lIns="91440" tIns="45720" rIns="91440" bIns="45720" rtlCol="0" anchor="t" anchorCtr="0">
            <a:spAutoFit/>
          </a:bodyPr>
          <a:lstStyle/>
          <a:p>
            <a:pPr algn="ctr">
              <a:lnSpc>
                <a:spcPct val="80000"/>
              </a:lnSpc>
            </a:pPr>
            <a:r>
              <a:rPr lang="en-US" sz="9600">
                <a:solidFill>
                  <a:srgbClr val="FFFFFF">
                    <a:alpha val="100000"/>
                  </a:srgbClr>
                </a:solidFill>
                <a:latin typeface="思源黑体 CN Bold"/>
                <a:ea typeface="思源黑体 CN Bold"/>
                <a:cs typeface="思源黑体 CN Bold"/>
              </a:rPr>
              <a:t>CONTENT</a:t>
            </a:r>
            <a:endParaRPr lang="en-US" sz="9600">
              <a:solidFill>
                <a:srgbClr val="FFFFFF">
                  <a:alpha val="100000"/>
                </a:srgbClr>
              </a:solidFill>
              <a:latin typeface="思源黑体 CN Bold"/>
              <a:ea typeface="思源黑体 CN Bold"/>
              <a:cs typeface="思源黑体 CN Bold"/>
            </a:endParaRPr>
          </a:p>
        </p:txBody>
      </p:sp>
      <p:grpSp>
        <p:nvGrpSpPr>
          <p:cNvPr id="200055" name="Group 5"/>
          <p:cNvGrpSpPr/>
          <p:nvPr>
            <p:custDataLst>
              <p:tags r:id="rId2"/>
            </p:custDataLst>
          </p:nvPr>
        </p:nvGrpSpPr>
        <p:grpSpPr>
          <a:xfrm rot="0">
            <a:off x="5186151" y="557308"/>
            <a:ext cx="3621406" cy="474345"/>
            <a:chOff x="7119065" y="1056571"/>
            <a:chExt cx="3727139" cy="488195"/>
          </a:xfrm>
        </p:grpSpPr>
        <p:sp>
          <p:nvSpPr>
            <p:cNvPr id="200027" name="TextBox 7"/>
            <p:cNvSpPr txBox="1"/>
            <p:nvPr>
              <p:custDataLst>
                <p:tags r:id="rId3"/>
              </p:custDataLst>
            </p:nvPr>
          </p:nvSpPr>
          <p:spPr>
            <a:xfrm>
              <a:off x="7119065" y="1096437"/>
              <a:ext cx="726662" cy="448329"/>
            </a:xfrm>
            <a:prstGeom prst="rect">
              <a:avLst/>
            </a:prstGeom>
            <a:noFill/>
          </p:spPr>
          <p:txBody>
            <a:bodyPr vert="horz" wrap="square" lIns="91440" tIns="45720" rIns="91440" bIns="45720" rtlCol="0" anchor="t" anchorCtr="0">
              <a:spAutoFit/>
            </a:bodyPr>
            <a:lstStyle/>
            <a:p>
              <a:pPr algn="r">
                <a:lnSpc>
                  <a:spcPct val="80000"/>
                </a:lnSpc>
              </a:pPr>
              <a:r>
                <a:rPr lang="en-US" sz="2800">
                  <a:solidFill>
                    <a:srgbClr val="FFFFFF">
                      <a:alpha val="100000"/>
                    </a:srgbClr>
                  </a:solidFill>
                  <a:latin typeface="Arial" panose="020B0604020202020204" pitchFamily="34" charset="0"/>
                  <a:ea typeface="思源黑体 CN Normal" panose="020B0400000000000000" charset="-122"/>
                  <a:cs typeface="Arial" panose="020B0604020202020204" pitchFamily="34" charset="0"/>
                </a:rPr>
                <a:t>1.</a:t>
              </a:r>
              <a:endParaRPr lang="en-US" sz="2800">
                <a:solidFill>
                  <a:srgbClr val="FFFFFF">
                    <a:alpha val="100000"/>
                  </a:srgbClr>
                </a:solidFill>
                <a:latin typeface="Arial" panose="020B0604020202020204" pitchFamily="34" charset="0"/>
                <a:ea typeface="思源黑体 CN Normal" panose="020B0400000000000000" charset="-122"/>
                <a:cs typeface="Arial" panose="020B0604020202020204" pitchFamily="34" charset="0"/>
              </a:endParaRPr>
            </a:p>
          </p:txBody>
        </p:sp>
        <p:sp>
          <p:nvSpPr>
            <p:cNvPr id="200020" name="TextBox 8"/>
            <p:cNvSpPr txBox="1"/>
            <p:nvPr>
              <p:custDataLst>
                <p:tags r:id="rId4"/>
              </p:custDataLst>
            </p:nvPr>
          </p:nvSpPr>
          <p:spPr>
            <a:xfrm>
              <a:off x="7781755" y="1056571"/>
              <a:ext cx="3064449" cy="473817"/>
            </a:xfrm>
            <a:prstGeom prst="rect">
              <a:avLst/>
            </a:prstGeom>
            <a:noFill/>
          </p:spPr>
          <p:txBody>
            <a:bodyPr vert="horz" wrap="square" lIns="91440" tIns="45720" rIns="91440" bIns="45720" rtlCol="0" anchor="t" anchorCtr="0">
              <a:spAutoFit/>
            </a:bodyPr>
            <a:lstStyle/>
            <a:p>
              <a:pPr algn="l">
                <a:lnSpc>
                  <a:spcPct val="100000"/>
                </a:lnSpc>
              </a:pPr>
              <a:r>
                <a:rPr lang="en-US" altLang="zh-CN" sz="2400">
                  <a:solidFill>
                    <a:srgbClr val="FFFFFF">
                      <a:alpha val="100000"/>
                    </a:srgbClr>
                  </a:solidFill>
                  <a:latin typeface="Arial" panose="020B0604020202020204" pitchFamily="34" charset="0"/>
                  <a:ea typeface="思源黑体 CN Bold"/>
                  <a:cs typeface="Arial" panose="020B0604020202020204" pitchFamily="34" charset="0"/>
                </a:rPr>
                <a:t>Project Introduction</a:t>
              </a:r>
              <a:endParaRPr lang="en-US" altLang="zh-CN" sz="2400">
                <a:solidFill>
                  <a:srgbClr val="FFFFFF">
                    <a:alpha val="100000"/>
                  </a:srgbClr>
                </a:solidFill>
                <a:latin typeface="Arial" panose="020B0604020202020204" pitchFamily="34" charset="0"/>
                <a:ea typeface="思源黑体 CN Bold"/>
                <a:cs typeface="Arial" panose="020B0604020202020204" pitchFamily="34" charset="0"/>
              </a:endParaRPr>
            </a:p>
          </p:txBody>
        </p:sp>
      </p:grpSp>
      <p:sp>
        <p:nvSpPr>
          <p:cNvPr id="200059" name="TextBox 14"/>
          <p:cNvSpPr txBox="1"/>
          <p:nvPr>
            <p:custDataLst>
              <p:tags r:id="rId5"/>
            </p:custDataLst>
          </p:nvPr>
        </p:nvSpPr>
        <p:spPr>
          <a:xfrm>
            <a:off x="5829935" y="1588135"/>
            <a:ext cx="5855970" cy="460375"/>
          </a:xfrm>
          <a:prstGeom prst="rect">
            <a:avLst/>
          </a:prstGeom>
          <a:noFill/>
        </p:spPr>
        <p:txBody>
          <a:bodyPr vert="horz" wrap="square" lIns="91440" tIns="45720" rIns="91440" bIns="45720" rtlCol="0" anchor="t" anchorCtr="0">
            <a:spAutoFit/>
          </a:bodyPr>
          <a:lstStyle/>
          <a:p>
            <a:pPr algn="l">
              <a:lnSpc>
                <a:spcPct val="100000"/>
              </a:lnSpc>
            </a:pPr>
            <a:r>
              <a:rPr lang="en-US" altLang="zh-CN" sz="2400">
                <a:solidFill>
                  <a:srgbClr val="FFFFFF">
                    <a:alpha val="100000"/>
                  </a:srgbClr>
                </a:solidFill>
                <a:latin typeface="Arial" panose="020B0604020202020204" pitchFamily="34" charset="0"/>
                <a:ea typeface="思源黑体 CN Bold"/>
                <a:cs typeface="Arial" panose="020B0604020202020204" pitchFamily="34" charset="0"/>
              </a:rPr>
              <a:t>IKEA's cooperation in the Chinese market</a:t>
            </a:r>
            <a:endParaRPr lang="en-US" altLang="zh-CN" sz="2400">
              <a:solidFill>
                <a:srgbClr val="FFFFFF">
                  <a:alpha val="100000"/>
                </a:srgbClr>
              </a:solidFill>
              <a:latin typeface="Arial" panose="020B0604020202020204" pitchFamily="34" charset="0"/>
              <a:ea typeface="思源黑体 CN Bold"/>
              <a:cs typeface="Arial" panose="020B0604020202020204" pitchFamily="34" charset="0"/>
            </a:endParaRPr>
          </a:p>
        </p:txBody>
      </p:sp>
      <p:sp>
        <p:nvSpPr>
          <p:cNvPr id="200066" name="TextBox 20"/>
          <p:cNvSpPr txBox="1"/>
          <p:nvPr>
            <p:custDataLst>
              <p:tags r:id="rId6"/>
            </p:custDataLst>
          </p:nvPr>
        </p:nvSpPr>
        <p:spPr>
          <a:xfrm>
            <a:off x="5897245" y="2499360"/>
            <a:ext cx="6141720" cy="829945"/>
          </a:xfrm>
          <a:prstGeom prst="rect">
            <a:avLst/>
          </a:prstGeom>
          <a:noFill/>
        </p:spPr>
        <p:txBody>
          <a:bodyPr vert="horz" wrap="square" lIns="91440" tIns="45720" rIns="91440" bIns="45720" rtlCol="0" anchor="t" anchorCtr="0">
            <a:spAutoFit/>
          </a:bodyPr>
          <a:lstStyle/>
          <a:p>
            <a:pPr algn="l">
              <a:lnSpc>
                <a:spcPct val="100000"/>
              </a:lnSpc>
            </a:pPr>
            <a:r>
              <a:rPr lang="en-US" altLang="zh-CN" sz="2400">
                <a:solidFill>
                  <a:srgbClr val="FFFFFF">
                    <a:alpha val="100000"/>
                  </a:srgbClr>
                </a:solidFill>
                <a:latin typeface="Arial" panose="020B0604020202020204" pitchFamily="34" charset="0"/>
                <a:ea typeface="思源黑体 CN Bold"/>
                <a:cs typeface="Arial" panose="020B0604020202020204" pitchFamily="34" charset="0"/>
              </a:rPr>
              <a:t>AFI Analysis: Business Environment Analysis</a:t>
            </a:r>
            <a:endParaRPr lang="en-US" altLang="zh-CN" sz="2400">
              <a:solidFill>
                <a:srgbClr val="FFFFFF">
                  <a:alpha val="100000"/>
                </a:srgbClr>
              </a:solidFill>
              <a:latin typeface="Arial" panose="020B0604020202020204" pitchFamily="34" charset="0"/>
              <a:ea typeface="思源黑体 CN Bold"/>
              <a:cs typeface="Arial" panose="020B0604020202020204" pitchFamily="34" charset="0"/>
            </a:endParaRPr>
          </a:p>
        </p:txBody>
      </p:sp>
      <p:sp>
        <p:nvSpPr>
          <p:cNvPr id="200081" name="AutoShape 25"/>
          <p:cNvSpPr/>
          <p:nvPr/>
        </p:nvSpPr>
        <p:spPr>
          <a:xfrm>
            <a:off x="12079691" y="-2"/>
            <a:ext cx="123054" cy="6857999"/>
          </a:xfrm>
          <a:prstGeom prst="rect">
            <a:avLst/>
          </a:prstGeom>
          <a:solidFill>
            <a:srgbClr val="182120">
              <a:alpha val="100000"/>
            </a:srgbClr>
          </a:solidFill>
        </p:spPr>
        <p:txBody>
          <a:bodyPr vert="horz" wrap="square" lIns="91440" tIns="45720" rIns="91440" bIns="45720" rtlCol="0" anchor="ctr" anchorCtr="0">
            <a:noAutofit/>
          </a:bodyPr>
          <a:lstStyle/>
          <a:p>
            <a:pPr algn="ctr">
              <a:defRPr/>
            </a:pPr>
            <a:endParaRPr lang="en-US" sz="1100"/>
          </a:p>
        </p:txBody>
      </p:sp>
      <p:sp>
        <p:nvSpPr>
          <p:cNvPr id="200085" name="AutoShape 26"/>
          <p:cNvSpPr/>
          <p:nvPr/>
        </p:nvSpPr>
        <p:spPr>
          <a:xfrm>
            <a:off x="11944001" y="617542"/>
            <a:ext cx="247998" cy="5662608"/>
          </a:xfrm>
          <a:prstGeom prst="rect">
            <a:avLst/>
          </a:prstGeom>
          <a:solidFill>
            <a:srgbClr val="376057">
              <a:alpha val="100000"/>
            </a:srgbClr>
          </a:solidFill>
        </p:spPr>
        <p:txBody>
          <a:bodyPr vert="horz" wrap="square" lIns="91440" tIns="45720" rIns="91440" bIns="45720" rtlCol="0" anchor="ctr" anchorCtr="0">
            <a:noAutofit/>
          </a:bodyPr>
          <a:lstStyle/>
          <a:p>
            <a:pPr algn="ctr">
              <a:defRPr/>
            </a:pPr>
            <a:endParaRPr lang="en-US" sz="1100"/>
          </a:p>
        </p:txBody>
      </p:sp>
      <p:sp>
        <p:nvSpPr>
          <p:cNvPr id="12" name="TextBox 8"/>
          <p:cNvSpPr txBox="1"/>
          <p:nvPr>
            <p:custDataLst>
              <p:tags r:id="rId7"/>
            </p:custDataLst>
          </p:nvPr>
        </p:nvSpPr>
        <p:spPr>
          <a:xfrm>
            <a:off x="5892165" y="3739515"/>
            <a:ext cx="5516880" cy="460375"/>
          </a:xfrm>
          <a:prstGeom prst="rect">
            <a:avLst/>
          </a:prstGeom>
          <a:noFill/>
        </p:spPr>
        <p:txBody>
          <a:bodyPr vert="horz" wrap="square" lIns="91440" tIns="45720" rIns="91440" bIns="45720" rtlCol="0" anchor="t" anchorCtr="0">
            <a:spAutoFit/>
          </a:bodyPr>
          <a:lstStyle/>
          <a:p>
            <a:pPr algn="l">
              <a:lnSpc>
                <a:spcPct val="100000"/>
              </a:lnSpc>
            </a:pPr>
            <a:r>
              <a:rPr lang="en-US" sz="2400">
                <a:solidFill>
                  <a:srgbClr val="FFFFFF">
                    <a:alpha val="100000"/>
                  </a:srgbClr>
                </a:solidFill>
                <a:latin typeface="Arial" panose="020B0604020202020204" pitchFamily="34" charset="0"/>
                <a:ea typeface="思源黑体 CN Bold"/>
                <a:cs typeface="Arial" panose="020B0604020202020204" pitchFamily="34" charset="0"/>
              </a:rPr>
              <a:t>AFI-Formulation：</a:t>
            </a:r>
            <a:r>
              <a:rPr lang="en-US" altLang="zh-CN" sz="2400">
                <a:solidFill>
                  <a:srgbClr val="FFFFFF">
                    <a:alpha val="100000"/>
                  </a:srgbClr>
                </a:solidFill>
                <a:latin typeface="Arial" panose="020B0604020202020204" pitchFamily="34" charset="0"/>
                <a:ea typeface="思源黑体 CN Bold"/>
                <a:cs typeface="Arial" panose="020B0604020202020204" pitchFamily="34" charset="0"/>
              </a:rPr>
              <a:t>Strategy formulation</a:t>
            </a:r>
            <a:endParaRPr lang="en-US" altLang="zh-CN" sz="2400">
              <a:solidFill>
                <a:srgbClr val="FFFFFF">
                  <a:alpha val="100000"/>
                </a:srgbClr>
              </a:solidFill>
              <a:latin typeface="Arial" panose="020B0604020202020204" pitchFamily="34" charset="0"/>
              <a:ea typeface="思源黑体 CN Bold"/>
              <a:cs typeface="Arial" panose="020B0604020202020204" pitchFamily="34" charset="0"/>
            </a:endParaRPr>
          </a:p>
        </p:txBody>
      </p:sp>
      <p:sp>
        <p:nvSpPr>
          <p:cNvPr id="19" name="TextBox 14"/>
          <p:cNvSpPr txBox="1"/>
          <p:nvPr>
            <p:custDataLst>
              <p:tags r:id="rId8"/>
            </p:custDataLst>
          </p:nvPr>
        </p:nvSpPr>
        <p:spPr>
          <a:xfrm>
            <a:off x="5897245" y="4646295"/>
            <a:ext cx="5875020" cy="829945"/>
          </a:xfrm>
          <a:prstGeom prst="rect">
            <a:avLst/>
          </a:prstGeom>
          <a:noFill/>
        </p:spPr>
        <p:txBody>
          <a:bodyPr vert="horz" wrap="square" lIns="91440" tIns="45720" rIns="91440" bIns="45720" rtlCol="0" anchor="t" anchorCtr="0">
            <a:spAutoFit/>
          </a:bodyPr>
          <a:lstStyle/>
          <a:p>
            <a:pPr algn="l">
              <a:lnSpc>
                <a:spcPct val="100000"/>
              </a:lnSpc>
            </a:pPr>
            <a:r>
              <a:rPr lang="en-US" sz="2400">
                <a:solidFill>
                  <a:srgbClr val="FFFFFF">
                    <a:alpha val="100000"/>
                  </a:srgbClr>
                </a:solidFill>
                <a:latin typeface="Arial" panose="020B0604020202020204" pitchFamily="34" charset="0"/>
                <a:ea typeface="思源黑体 CN Bold"/>
                <a:cs typeface="Arial" panose="020B0604020202020204" pitchFamily="34" charset="0"/>
              </a:rPr>
              <a:t>AFI-Implementation：</a:t>
            </a:r>
            <a:r>
              <a:rPr lang="en-US" altLang="zh-CN" sz="2400">
                <a:solidFill>
                  <a:srgbClr val="FFFFFF">
                    <a:alpha val="100000"/>
                  </a:srgbClr>
                </a:solidFill>
                <a:latin typeface="Arial" panose="020B0604020202020204" pitchFamily="34" charset="0"/>
                <a:ea typeface="思源黑体 CN Bold"/>
                <a:cs typeface="Arial" panose="020B0604020202020204" pitchFamily="34" charset="0"/>
              </a:rPr>
              <a:t>Strategy Implementation</a:t>
            </a:r>
            <a:endParaRPr lang="en-US" altLang="zh-CN" sz="2400">
              <a:solidFill>
                <a:srgbClr val="FFFFFF">
                  <a:alpha val="100000"/>
                </a:srgbClr>
              </a:solidFill>
              <a:latin typeface="Arial" panose="020B0604020202020204" pitchFamily="34" charset="0"/>
              <a:ea typeface="思源黑体 CN Bold"/>
              <a:cs typeface="Arial" panose="020B0604020202020204" pitchFamily="34" charset="0"/>
            </a:endParaRPr>
          </a:p>
        </p:txBody>
      </p:sp>
      <p:sp>
        <p:nvSpPr>
          <p:cNvPr id="26" name="TextBox 20"/>
          <p:cNvSpPr txBox="1"/>
          <p:nvPr>
            <p:custDataLst>
              <p:tags r:id="rId9"/>
            </p:custDataLst>
          </p:nvPr>
        </p:nvSpPr>
        <p:spPr>
          <a:xfrm>
            <a:off x="5897245" y="5685790"/>
            <a:ext cx="5933440" cy="829945"/>
          </a:xfrm>
          <a:prstGeom prst="rect">
            <a:avLst/>
          </a:prstGeom>
          <a:noFill/>
        </p:spPr>
        <p:txBody>
          <a:bodyPr vert="horz" wrap="square" lIns="91440" tIns="45720" rIns="91440" bIns="45720" rtlCol="0" anchor="t" anchorCtr="0">
            <a:spAutoFit/>
          </a:bodyPr>
          <a:lstStyle/>
          <a:p>
            <a:pPr algn="l">
              <a:lnSpc>
                <a:spcPct val="100000"/>
              </a:lnSpc>
            </a:pPr>
            <a:r>
              <a:rPr lang="en-US" altLang="zh-CN" sz="2400">
                <a:solidFill>
                  <a:srgbClr val="FFFFFF">
                    <a:alpha val="100000"/>
                  </a:srgbClr>
                </a:solidFill>
                <a:latin typeface="Arial" panose="020B0604020202020204" pitchFamily="34" charset="0"/>
                <a:ea typeface="思源黑体 CN Bold"/>
                <a:cs typeface="Arial" panose="020B0604020202020204" pitchFamily="34" charset="0"/>
              </a:rPr>
              <a:t>Summary: CSR and Sustainable Development Value</a:t>
            </a:r>
            <a:endParaRPr lang="en-US" altLang="zh-CN" sz="2400">
              <a:solidFill>
                <a:srgbClr val="FFFFFF">
                  <a:alpha val="100000"/>
                </a:srgbClr>
              </a:solidFill>
              <a:latin typeface="Arial" panose="020B0604020202020204" pitchFamily="34" charset="0"/>
              <a:ea typeface="思源黑体 CN Bold"/>
              <a:cs typeface="Arial" panose="020B0604020202020204" pitchFamily="34" charset="0"/>
            </a:endParaRPr>
          </a:p>
        </p:txBody>
      </p:sp>
      <p:sp>
        <p:nvSpPr>
          <p:cNvPr id="2" name="TextBox 7"/>
          <p:cNvSpPr txBox="1"/>
          <p:nvPr>
            <p:custDataLst>
              <p:tags r:id="rId10"/>
            </p:custDataLst>
          </p:nvPr>
        </p:nvSpPr>
        <p:spPr>
          <a:xfrm>
            <a:off x="5186151" y="1653318"/>
            <a:ext cx="706048" cy="435610"/>
          </a:xfrm>
          <a:prstGeom prst="rect">
            <a:avLst/>
          </a:prstGeom>
          <a:noFill/>
        </p:spPr>
        <p:txBody>
          <a:bodyPr vert="horz" wrap="square" lIns="91440" tIns="45720" rIns="91440" bIns="45720" rtlCol="0" anchor="t" anchorCtr="0">
            <a:spAutoFit/>
          </a:bodyPr>
          <a:lstStyle/>
          <a:p>
            <a:pPr algn="r">
              <a:lnSpc>
                <a:spcPct val="80000"/>
              </a:lnSpc>
            </a:pPr>
            <a:r>
              <a:rPr lang="en-US" sz="2800">
                <a:solidFill>
                  <a:srgbClr val="FFFFFF">
                    <a:alpha val="100000"/>
                  </a:srgbClr>
                </a:solidFill>
                <a:latin typeface="Arial" panose="020B0604020202020204" pitchFamily="34" charset="0"/>
                <a:ea typeface="思源黑体 CN Normal" panose="020B0400000000000000" charset="-122"/>
                <a:cs typeface="Arial" panose="020B0604020202020204" pitchFamily="34" charset="0"/>
              </a:rPr>
              <a:t>2.</a:t>
            </a:r>
            <a:endParaRPr lang="en-US" sz="2800">
              <a:solidFill>
                <a:srgbClr val="FFFFFF">
                  <a:alpha val="100000"/>
                </a:srgbClr>
              </a:solidFill>
              <a:latin typeface="Arial" panose="020B0604020202020204" pitchFamily="34" charset="0"/>
              <a:ea typeface="思源黑体 CN Normal" panose="020B0400000000000000" charset="-122"/>
              <a:cs typeface="Arial" panose="020B0604020202020204" pitchFamily="34" charset="0"/>
            </a:endParaRPr>
          </a:p>
        </p:txBody>
      </p:sp>
      <p:sp>
        <p:nvSpPr>
          <p:cNvPr id="4" name="TextBox 7"/>
          <p:cNvSpPr txBox="1"/>
          <p:nvPr>
            <p:custDataLst>
              <p:tags r:id="rId11"/>
            </p:custDataLst>
          </p:nvPr>
        </p:nvSpPr>
        <p:spPr>
          <a:xfrm>
            <a:off x="5186151" y="2710593"/>
            <a:ext cx="706048" cy="435610"/>
          </a:xfrm>
          <a:prstGeom prst="rect">
            <a:avLst/>
          </a:prstGeom>
          <a:noFill/>
        </p:spPr>
        <p:txBody>
          <a:bodyPr vert="horz" wrap="square" lIns="91440" tIns="45720" rIns="91440" bIns="45720" rtlCol="0" anchor="t" anchorCtr="0">
            <a:spAutoFit/>
          </a:bodyPr>
          <a:lstStyle/>
          <a:p>
            <a:pPr algn="r">
              <a:lnSpc>
                <a:spcPct val="80000"/>
              </a:lnSpc>
            </a:pPr>
            <a:r>
              <a:rPr lang="en-US" sz="2800">
                <a:solidFill>
                  <a:srgbClr val="FFFFFF">
                    <a:alpha val="100000"/>
                  </a:srgbClr>
                </a:solidFill>
                <a:latin typeface="Arial" panose="020B0604020202020204" pitchFamily="34" charset="0"/>
                <a:ea typeface="思源黑体 CN Normal" panose="020B0400000000000000" charset="-122"/>
                <a:cs typeface="Arial" panose="020B0604020202020204" pitchFamily="34" charset="0"/>
              </a:rPr>
              <a:t>3.</a:t>
            </a:r>
            <a:endParaRPr lang="en-US" sz="2800">
              <a:solidFill>
                <a:srgbClr val="FFFFFF">
                  <a:alpha val="100000"/>
                </a:srgbClr>
              </a:solidFill>
              <a:latin typeface="Arial" panose="020B0604020202020204" pitchFamily="34" charset="0"/>
              <a:ea typeface="思源黑体 CN Normal" panose="020B0400000000000000" charset="-122"/>
              <a:cs typeface="Arial" panose="020B0604020202020204" pitchFamily="34" charset="0"/>
            </a:endParaRPr>
          </a:p>
        </p:txBody>
      </p:sp>
      <p:sp>
        <p:nvSpPr>
          <p:cNvPr id="5" name="TextBox 7"/>
          <p:cNvSpPr txBox="1"/>
          <p:nvPr>
            <p:custDataLst>
              <p:tags r:id="rId12"/>
            </p:custDataLst>
          </p:nvPr>
        </p:nvSpPr>
        <p:spPr>
          <a:xfrm>
            <a:off x="5186151" y="3767868"/>
            <a:ext cx="706048" cy="435610"/>
          </a:xfrm>
          <a:prstGeom prst="rect">
            <a:avLst/>
          </a:prstGeom>
          <a:noFill/>
        </p:spPr>
        <p:txBody>
          <a:bodyPr vert="horz" wrap="square" lIns="91440" tIns="45720" rIns="91440" bIns="45720" rtlCol="0" anchor="t" anchorCtr="0">
            <a:spAutoFit/>
          </a:bodyPr>
          <a:lstStyle/>
          <a:p>
            <a:pPr algn="r">
              <a:lnSpc>
                <a:spcPct val="80000"/>
              </a:lnSpc>
            </a:pPr>
            <a:r>
              <a:rPr lang="en-US" sz="2800">
                <a:solidFill>
                  <a:srgbClr val="FFFFFF">
                    <a:alpha val="100000"/>
                  </a:srgbClr>
                </a:solidFill>
                <a:latin typeface="Arial" panose="020B0604020202020204" pitchFamily="34" charset="0"/>
                <a:ea typeface="思源黑体 CN Normal" panose="020B0400000000000000" charset="-122"/>
                <a:cs typeface="Arial" panose="020B0604020202020204" pitchFamily="34" charset="0"/>
              </a:rPr>
              <a:t>4.</a:t>
            </a:r>
            <a:endParaRPr lang="en-US" sz="2800">
              <a:solidFill>
                <a:srgbClr val="FFFFFF">
                  <a:alpha val="100000"/>
                </a:srgbClr>
              </a:solidFill>
              <a:latin typeface="Arial" panose="020B0604020202020204" pitchFamily="34" charset="0"/>
              <a:ea typeface="思源黑体 CN Normal" panose="020B0400000000000000" charset="-122"/>
              <a:cs typeface="Arial" panose="020B0604020202020204" pitchFamily="34" charset="0"/>
            </a:endParaRPr>
          </a:p>
        </p:txBody>
      </p:sp>
      <p:sp>
        <p:nvSpPr>
          <p:cNvPr id="6" name="TextBox 7"/>
          <p:cNvSpPr txBox="1"/>
          <p:nvPr>
            <p:custDataLst>
              <p:tags r:id="rId13"/>
            </p:custDataLst>
          </p:nvPr>
        </p:nvSpPr>
        <p:spPr>
          <a:xfrm>
            <a:off x="5186151" y="4825143"/>
            <a:ext cx="706048" cy="435610"/>
          </a:xfrm>
          <a:prstGeom prst="rect">
            <a:avLst/>
          </a:prstGeom>
          <a:noFill/>
        </p:spPr>
        <p:txBody>
          <a:bodyPr vert="horz" wrap="square" lIns="91440" tIns="45720" rIns="91440" bIns="45720" rtlCol="0" anchor="t" anchorCtr="0">
            <a:spAutoFit/>
          </a:bodyPr>
          <a:lstStyle/>
          <a:p>
            <a:pPr algn="r">
              <a:lnSpc>
                <a:spcPct val="80000"/>
              </a:lnSpc>
            </a:pPr>
            <a:r>
              <a:rPr lang="en-US" sz="2800">
                <a:solidFill>
                  <a:srgbClr val="FFFFFF">
                    <a:alpha val="100000"/>
                  </a:srgbClr>
                </a:solidFill>
                <a:latin typeface="Arial" panose="020B0604020202020204" pitchFamily="34" charset="0"/>
                <a:ea typeface="思源黑体 CN Normal" panose="020B0400000000000000" charset="-122"/>
                <a:cs typeface="Arial" panose="020B0604020202020204" pitchFamily="34" charset="0"/>
              </a:rPr>
              <a:t>5.</a:t>
            </a:r>
            <a:endParaRPr lang="en-US" sz="2800">
              <a:solidFill>
                <a:srgbClr val="FFFFFF">
                  <a:alpha val="100000"/>
                </a:srgbClr>
              </a:solidFill>
              <a:latin typeface="Arial" panose="020B0604020202020204" pitchFamily="34" charset="0"/>
              <a:ea typeface="思源黑体 CN Normal" panose="020B0400000000000000" charset="-122"/>
              <a:cs typeface="Arial" panose="020B0604020202020204" pitchFamily="34" charset="0"/>
            </a:endParaRPr>
          </a:p>
        </p:txBody>
      </p:sp>
      <p:sp>
        <p:nvSpPr>
          <p:cNvPr id="7" name="TextBox 7"/>
          <p:cNvSpPr txBox="1"/>
          <p:nvPr>
            <p:custDataLst>
              <p:tags r:id="rId14"/>
            </p:custDataLst>
          </p:nvPr>
        </p:nvSpPr>
        <p:spPr>
          <a:xfrm>
            <a:off x="5186151" y="5882418"/>
            <a:ext cx="706048" cy="435610"/>
          </a:xfrm>
          <a:prstGeom prst="rect">
            <a:avLst/>
          </a:prstGeom>
          <a:noFill/>
        </p:spPr>
        <p:txBody>
          <a:bodyPr vert="horz" wrap="square" lIns="91440" tIns="45720" rIns="91440" bIns="45720" rtlCol="0" anchor="t" anchorCtr="0">
            <a:spAutoFit/>
          </a:bodyPr>
          <a:lstStyle/>
          <a:p>
            <a:pPr algn="r">
              <a:lnSpc>
                <a:spcPct val="80000"/>
              </a:lnSpc>
            </a:pPr>
            <a:r>
              <a:rPr lang="en-US" sz="2800">
                <a:solidFill>
                  <a:srgbClr val="FFFFFF">
                    <a:alpha val="100000"/>
                  </a:srgbClr>
                </a:solidFill>
                <a:latin typeface="Arial" panose="020B0604020202020204" pitchFamily="34" charset="0"/>
                <a:ea typeface="思源黑体 CN Normal" panose="020B0400000000000000" charset="-122"/>
                <a:cs typeface="Arial" panose="020B0604020202020204" pitchFamily="34" charset="0"/>
              </a:rPr>
              <a:t>6.</a:t>
            </a:r>
            <a:endParaRPr lang="en-US" sz="2800">
              <a:solidFill>
                <a:srgbClr val="FFFFFF">
                  <a:alpha val="100000"/>
                </a:srgbClr>
              </a:solidFill>
              <a:latin typeface="Arial" panose="020B0604020202020204" pitchFamily="34" charset="0"/>
              <a:ea typeface="思源黑体 CN Normal" panose="020B0400000000000000" charset="-122"/>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82120"/>
        </a:solidFill>
        <a:effectLst/>
      </p:bgPr>
    </p:bg>
    <p:spTree>
      <p:nvGrpSpPr>
        <p:cNvPr id="1" name=""/>
        <p:cNvGrpSpPr/>
        <p:nvPr/>
      </p:nvGrpSpPr>
      <p:grpSpPr>
        <a:xfrm>
          <a:off x="0" y="0"/>
          <a:ext cx="0" cy="0"/>
          <a:chOff x="0" y="0"/>
          <a:chExt cx="0" cy="0"/>
        </a:xfrm>
      </p:grpSpPr>
      <p:sp>
        <p:nvSpPr>
          <p:cNvPr id="300007" name="AutoShape 3"/>
          <p:cNvSpPr/>
          <p:nvPr/>
        </p:nvSpPr>
        <p:spPr>
          <a:xfrm>
            <a:off x="436245" y="309245"/>
            <a:ext cx="7729220" cy="582295"/>
          </a:xfrm>
          <a:prstGeom prst="rect">
            <a:avLst/>
          </a:prstGeom>
          <a:solidFill>
            <a:srgbClr val="376057">
              <a:alpha val="100000"/>
            </a:srgbClr>
          </a:solidFill>
        </p:spPr>
      </p:sp>
      <p:pic>
        <p:nvPicPr>
          <p:cNvPr id="5" name="Picture 5"/>
          <p:cNvPicPr>
            <a:picLocks noChangeAspect="1"/>
          </p:cNvPicPr>
          <p:nvPr/>
        </p:nvPicPr>
        <p:blipFill>
          <a:blip r:embed="rId1"/>
          <a:srcRect l="151" r="151"/>
          <a:stretch>
            <a:fillRect/>
          </a:stretch>
        </p:blipFill>
        <p:spPr>
          <a:xfrm>
            <a:off x="5928360" y="1246505"/>
            <a:ext cx="5746115" cy="4998720"/>
          </a:xfrm>
          <a:prstGeom prst="rect">
            <a:avLst/>
          </a:prstGeom>
        </p:spPr>
      </p:pic>
      <p:sp>
        <p:nvSpPr>
          <p:cNvPr id="7" name="AutoShape 7"/>
          <p:cNvSpPr/>
          <p:nvPr/>
        </p:nvSpPr>
        <p:spPr>
          <a:xfrm>
            <a:off x="443865" y="2124710"/>
            <a:ext cx="5148580" cy="1482725"/>
          </a:xfrm>
          <a:prstGeom prst="rect">
            <a:avLst/>
          </a:prstGeom>
          <a:noFill/>
        </p:spPr>
        <p:txBody>
          <a:bodyPr vert="horz" wrap="square" lIns="91440" tIns="45720" rIns="91440" bIns="45720" rtlCol="0" anchor="t" anchorCtr="0">
            <a:noAutofit/>
          </a:bodyPr>
          <a:lstStyle/>
          <a:p>
            <a:pPr algn="l">
              <a:lnSpc>
                <a:spcPct val="130000"/>
              </a:lnSpc>
              <a:spcBef>
                <a:spcPts val="270"/>
              </a:spcBef>
              <a:defRPr/>
            </a:pPr>
            <a:r>
              <a:rPr lang="en-US" altLang="zh-CN">
                <a:latin typeface="Arial" panose="020B0604020202020204" pitchFamily="34" charset="0"/>
                <a:cs typeface="Arial" panose="020B0604020202020204" pitchFamily="34" charset="0"/>
              </a:rPr>
              <a:t>Set up "environmental workshops" in stores, regularly hold experience activities such as "old furniture transformation" , inviting consumers to participate in sustainable actions.</a:t>
            </a:r>
            <a:endParaRPr lang="en-US" altLang="zh-CN">
              <a:latin typeface="Arial" panose="020B0604020202020204" pitchFamily="34" charset="0"/>
              <a:cs typeface="Arial" panose="020B0604020202020204" pitchFamily="34" charset="0"/>
            </a:endParaRPr>
          </a:p>
        </p:txBody>
      </p:sp>
      <p:sp>
        <p:nvSpPr>
          <p:cNvPr id="8" name="AutoShape 8"/>
          <p:cNvSpPr/>
          <p:nvPr/>
        </p:nvSpPr>
        <p:spPr>
          <a:xfrm>
            <a:off x="436245" y="4392295"/>
            <a:ext cx="5205730" cy="1932305"/>
          </a:xfrm>
          <a:prstGeom prst="rect">
            <a:avLst/>
          </a:prstGeom>
          <a:noFill/>
        </p:spPr>
        <p:txBody>
          <a:bodyPr vert="horz" wrap="square" lIns="91440" tIns="45720" rIns="91440" bIns="45720" rtlCol="0" anchor="t" anchorCtr="0">
            <a:noAutofit/>
          </a:bodyPr>
          <a:lstStyle/>
          <a:p>
            <a:pPr algn="l">
              <a:lnSpc>
                <a:spcPct val="120000"/>
              </a:lnSpc>
              <a:spcBef>
                <a:spcPts val="270"/>
              </a:spcBef>
              <a:defRPr/>
            </a:pPr>
            <a:r>
              <a:rPr lang="en-US" altLang="zh-CN">
                <a:latin typeface="Arial" panose="020B0604020202020204" pitchFamily="34" charset="0"/>
                <a:cs typeface="Arial" panose="020B0604020202020204" pitchFamily="34" charset="0"/>
              </a:rPr>
              <a:t>Launch an "environmental points system" online. Consumers can accumulate points by participating in recycling and purchasing environmental products, which can be exchanged for environmental peripherals or shopping discounts to strengthen user stickiness.</a:t>
            </a:r>
            <a:endParaRPr lang="en-US" altLang="zh-CN">
              <a:latin typeface="Arial" panose="020B0604020202020204" pitchFamily="34" charset="0"/>
              <a:cs typeface="Arial" panose="020B0604020202020204" pitchFamily="34" charset="0"/>
            </a:endParaRPr>
          </a:p>
        </p:txBody>
      </p:sp>
      <p:sp>
        <p:nvSpPr>
          <p:cNvPr id="9" name="AutoShape 9"/>
          <p:cNvSpPr/>
          <p:nvPr/>
        </p:nvSpPr>
        <p:spPr>
          <a:xfrm>
            <a:off x="443865" y="3935095"/>
            <a:ext cx="4907915" cy="323215"/>
          </a:xfrm>
          <a:prstGeom prst="rect">
            <a:avLst/>
          </a:prstGeom>
          <a:noFill/>
        </p:spPr>
        <p:txBody>
          <a:bodyPr vert="horz" wrap="square" lIns="91440" tIns="45720" rIns="91440" bIns="45720" rtlCol="0" anchor="t" anchorCtr="0">
            <a:noAutofit/>
          </a:bodyPr>
          <a:lstStyle/>
          <a:p>
            <a:pPr algn="just">
              <a:defRPr/>
            </a:pPr>
            <a:r>
              <a:rPr lang="en-US" altLang="zh-CN" sz="2200" b="1">
                <a:solidFill>
                  <a:schemeClr val="accent1"/>
                </a:solidFill>
                <a:uFillTx/>
                <a:latin typeface="Arial" panose="020B0604020202020204" pitchFamily="34" charset="0"/>
                <a:cs typeface="Arial" panose="020B0604020202020204" pitchFamily="34" charset="0"/>
              </a:rPr>
              <a:t>Environmental Points System</a:t>
            </a:r>
            <a:endParaRPr lang="en-US" altLang="zh-CN" sz="2200" b="1">
              <a:solidFill>
                <a:schemeClr val="accent1"/>
              </a:solidFill>
              <a:uFillTx/>
              <a:latin typeface="Arial" panose="020B0604020202020204" pitchFamily="34" charset="0"/>
              <a:cs typeface="Arial" panose="020B0604020202020204" pitchFamily="34" charset="0"/>
            </a:endParaRPr>
          </a:p>
        </p:txBody>
      </p:sp>
      <p:sp>
        <p:nvSpPr>
          <p:cNvPr id="10" name="AutoShape 10"/>
          <p:cNvSpPr/>
          <p:nvPr/>
        </p:nvSpPr>
        <p:spPr>
          <a:xfrm>
            <a:off x="443865" y="1385570"/>
            <a:ext cx="5019675" cy="543560"/>
          </a:xfrm>
          <a:prstGeom prst="rect">
            <a:avLst/>
          </a:prstGeom>
          <a:noFill/>
        </p:spPr>
        <p:txBody>
          <a:bodyPr vert="horz" wrap="square" lIns="91440" tIns="45720" rIns="91440" bIns="45720" rtlCol="0" anchor="t" anchorCtr="0">
            <a:noAutofit/>
          </a:bodyPr>
          <a:lstStyle/>
          <a:p>
            <a:pPr algn="l">
              <a:defRPr/>
            </a:pPr>
            <a:r>
              <a:rPr lang="en-US" altLang="zh-CN" sz="2200" b="1">
                <a:solidFill>
                  <a:schemeClr val="accent1"/>
                </a:solidFill>
                <a:uFillTx/>
                <a:latin typeface="Arial" panose="020B0604020202020204" pitchFamily="34" charset="0"/>
                <a:cs typeface="Arial" panose="020B0604020202020204" pitchFamily="34" charset="0"/>
              </a:rPr>
              <a:t>Environmental Workshops and Sustainable Actions</a:t>
            </a:r>
            <a:endParaRPr lang="en-US" altLang="zh-CN" sz="2200" b="1">
              <a:solidFill>
                <a:schemeClr val="accent1"/>
              </a:solidFill>
              <a:uFillTx/>
              <a:latin typeface="Arial" panose="020B0604020202020204" pitchFamily="34" charset="0"/>
              <a:cs typeface="Arial" panose="020B0604020202020204" pitchFamily="34" charset="0"/>
            </a:endParaRPr>
          </a:p>
        </p:txBody>
      </p:sp>
      <p:sp>
        <p:nvSpPr>
          <p:cNvPr id="3" name="TextBox 3"/>
          <p:cNvSpPr txBox="1"/>
          <p:nvPr/>
        </p:nvSpPr>
        <p:spPr>
          <a:xfrm>
            <a:off x="514985" y="369570"/>
            <a:ext cx="7650480" cy="461645"/>
          </a:xfrm>
          <a:prstGeom prst="rect">
            <a:avLst/>
          </a:prstGeom>
          <a:noFill/>
        </p:spPr>
        <p:txBody>
          <a:bodyPr vert="horz" wrap="square" lIns="91440" tIns="45720" rIns="91440" bIns="0" rtlCol="0" anchor="t" anchorCtr="0">
            <a:noAutofit/>
          </a:bodyPr>
          <a:lstStyle/>
          <a:p>
            <a:pPr algn="l">
              <a:lnSpc>
                <a:spcPct val="10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Con</a:t>
            </a: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struction Of Consumer Participation Scenarios</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82120"/>
        </a:solidFill>
        <a:effectLst/>
      </p:bgPr>
    </p:bg>
    <p:spTree>
      <p:nvGrpSpPr>
        <p:cNvPr id="1" name=""/>
        <p:cNvGrpSpPr/>
        <p:nvPr/>
      </p:nvGrpSpPr>
      <p:grpSpPr>
        <a:xfrm>
          <a:off x="0" y="0"/>
          <a:ext cx="0" cy="0"/>
          <a:chOff x="0" y="0"/>
          <a:chExt cx="0" cy="0"/>
        </a:xfrm>
      </p:grpSpPr>
      <p:sp>
        <p:nvSpPr>
          <p:cNvPr id="8" name="TextBox 8"/>
          <p:cNvSpPr txBox="1"/>
          <p:nvPr>
            <p:custDataLst>
              <p:tags r:id="rId1"/>
            </p:custDataLst>
          </p:nvPr>
        </p:nvSpPr>
        <p:spPr>
          <a:xfrm>
            <a:off x="4746106" y="1120632"/>
            <a:ext cx="6563956" cy="696773"/>
          </a:xfrm>
          <a:prstGeom prst="rect">
            <a:avLst/>
          </a:prstGeom>
        </p:spPr>
        <p:txBody>
          <a:bodyPr vert="horz" wrap="square" lIns="123825" tIns="123825" rIns="57150" bIns="123825" rtlCol="0" anchor="t" anchorCtr="0">
            <a:noAutofit/>
          </a:bodyPr>
          <a:lstStyle/>
          <a:p>
            <a:pPr>
              <a:lnSpc>
                <a:spcPct val="150000"/>
              </a:lnSpc>
            </a:pPr>
            <a:r>
              <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Green Supplier Rating System</a:t>
            </a:r>
            <a:endPar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9" name="TextBox 9"/>
          <p:cNvSpPr txBox="1"/>
          <p:nvPr>
            <p:custDataLst>
              <p:tags r:id="rId2"/>
            </p:custDataLst>
          </p:nvPr>
        </p:nvSpPr>
        <p:spPr>
          <a:xfrm>
            <a:off x="4745990" y="1642110"/>
            <a:ext cx="6563995" cy="1320165"/>
          </a:xfrm>
          <a:prstGeom prst="rect">
            <a:avLst/>
          </a:prstGeom>
        </p:spPr>
        <p:txBody>
          <a:bodyPr vert="horz" wrap="square" lIns="123825" tIns="123825" rIns="57150" bIns="123825" rtlCol="0" anchor="t" anchorCtr="0">
            <a:noAutofit/>
          </a:bodyPr>
          <a:lstStyle/>
          <a:p>
            <a:pPr>
              <a:lnSpc>
                <a:spcPct val="11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Establish a "green supplier rating system", incorporate carbon emission intensity and the proportion of environmentally friendly materials used into cooperation assessment indicators.</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0" name="AutoShape 10"/>
          <p:cNvSpPr/>
          <p:nvPr/>
        </p:nvSpPr>
        <p:spPr>
          <a:xfrm>
            <a:off x="662305" y="1666875"/>
            <a:ext cx="3714750" cy="3742690"/>
          </a:xfrm>
          <a:prstGeom prst="ellipse">
            <a:avLst/>
          </a:prstGeom>
          <a:solidFill>
            <a:schemeClr val="accent2">
              <a:alpha val="100000"/>
            </a:schemeClr>
          </a:solidFill>
        </p:spPr>
      </p:sp>
      <p:pic>
        <p:nvPicPr>
          <p:cNvPr id="11" name="Picture 11"/>
          <p:cNvPicPr>
            <a:picLocks noChangeAspect="1"/>
          </p:cNvPicPr>
          <p:nvPr/>
        </p:nvPicPr>
        <p:blipFill>
          <a:blip r:embed="rId3">
            <a:alphaModFix amt="100000"/>
          </a:blip>
          <a:srcRect l="16667" r="16667"/>
          <a:stretch>
            <a:fillRect/>
          </a:stretch>
        </p:blipFill>
        <p:spPr>
          <a:xfrm>
            <a:off x="871855" y="1896745"/>
            <a:ext cx="3303905" cy="3277870"/>
          </a:xfrm>
          <a:prstGeom prst="ellipse">
            <a:avLst/>
          </a:prstGeom>
        </p:spPr>
      </p:pic>
      <p:sp>
        <p:nvSpPr>
          <p:cNvPr id="15" name="TextBox 15"/>
          <p:cNvSpPr txBox="1"/>
          <p:nvPr>
            <p:custDataLst>
              <p:tags r:id="rId4"/>
            </p:custDataLst>
          </p:nvPr>
        </p:nvSpPr>
        <p:spPr>
          <a:xfrm>
            <a:off x="4746106" y="2759241"/>
            <a:ext cx="6563956" cy="696773"/>
          </a:xfrm>
          <a:prstGeom prst="rect">
            <a:avLst/>
          </a:prstGeom>
        </p:spPr>
        <p:txBody>
          <a:bodyPr vert="horz" wrap="square" lIns="123825" tIns="123825" rIns="57150" bIns="123825" rtlCol="0" anchor="t" anchorCtr="0">
            <a:noAutofit/>
          </a:bodyPr>
          <a:lstStyle/>
          <a:p>
            <a:pPr>
              <a:lnSpc>
                <a:spcPct val="150000"/>
              </a:lnSpc>
            </a:pPr>
            <a:r>
              <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Support for Suppliers' Green Transformation</a:t>
            </a:r>
            <a:endPar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6" name="TextBox 16"/>
          <p:cNvSpPr txBox="1"/>
          <p:nvPr>
            <p:custDataLst>
              <p:tags r:id="rId5"/>
            </p:custDataLst>
          </p:nvPr>
        </p:nvSpPr>
        <p:spPr>
          <a:xfrm>
            <a:off x="4745990" y="3285490"/>
            <a:ext cx="6563995" cy="1146810"/>
          </a:xfrm>
          <a:prstGeom prst="rect">
            <a:avLst/>
          </a:prstGeom>
        </p:spPr>
        <p:txBody>
          <a:bodyPr vert="horz" wrap="square" lIns="123825" tIns="123825" rIns="57150" bIns="123825" rtlCol="0" anchor="t" anchorCtr="0">
            <a:noAutofit/>
          </a:bodyPr>
          <a:lstStyle/>
          <a:p>
            <a:pPr>
              <a:lnSpc>
                <a:spcPct val="11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Cooperate with Chinese environmental protection institutions to provide free carbon emission reduction consulting services for small and medium-sized suppliers, helping them upgrade production equipment.</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20" name="TextBox 20"/>
          <p:cNvSpPr txBox="1"/>
          <p:nvPr>
            <p:custDataLst>
              <p:tags r:id="rId6"/>
            </p:custDataLst>
          </p:nvPr>
        </p:nvSpPr>
        <p:spPr>
          <a:xfrm>
            <a:off x="4811511" y="4755355"/>
            <a:ext cx="6563956" cy="696773"/>
          </a:xfrm>
          <a:prstGeom prst="rect">
            <a:avLst/>
          </a:prstGeom>
        </p:spPr>
        <p:txBody>
          <a:bodyPr vert="horz" wrap="square" lIns="123825" tIns="123825" rIns="57150" bIns="123825" rtlCol="0" anchor="t" anchorCtr="0">
            <a:noAutofit/>
          </a:bodyPr>
          <a:lstStyle/>
          <a:p>
            <a:pPr>
              <a:lnSpc>
                <a:spcPct val="150000"/>
              </a:lnSpc>
            </a:pPr>
            <a:r>
              <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Prioritize Procurement of Local Renewable Materials</a:t>
            </a:r>
            <a:endPar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21" name="TextBox 21"/>
          <p:cNvSpPr txBox="1"/>
          <p:nvPr>
            <p:custDataLst>
              <p:tags r:id="rId7"/>
            </p:custDataLst>
          </p:nvPr>
        </p:nvSpPr>
        <p:spPr>
          <a:xfrm>
            <a:off x="4810760" y="5262245"/>
            <a:ext cx="6564630" cy="1146810"/>
          </a:xfrm>
          <a:prstGeom prst="rect">
            <a:avLst/>
          </a:prstGeom>
        </p:spPr>
        <p:txBody>
          <a:bodyPr vert="horz" wrap="square" lIns="123825" tIns="123825" rIns="57150" bIns="123825" rtlCol="0" anchor="t" anchorCtr="0">
            <a:noAutofit/>
          </a:bodyPr>
          <a:lstStyle/>
          <a:p>
            <a:pPr>
              <a:lnSpc>
                <a:spcPct val="11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Prioritize cooperation with local Chinese renewable material enterprises, reducing carbon emissions from cross-border transportation.</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300007" name="AutoShape 3"/>
          <p:cNvSpPr/>
          <p:nvPr/>
        </p:nvSpPr>
        <p:spPr>
          <a:xfrm>
            <a:off x="436245" y="309245"/>
            <a:ext cx="6371590" cy="582295"/>
          </a:xfrm>
          <a:prstGeom prst="rect">
            <a:avLst/>
          </a:prstGeom>
          <a:solidFill>
            <a:srgbClr val="376057">
              <a:alpha val="100000"/>
            </a:srgbClr>
          </a:solidFill>
        </p:spPr>
      </p:sp>
      <p:sp>
        <p:nvSpPr>
          <p:cNvPr id="4" name="TextBox 3"/>
          <p:cNvSpPr txBox="1"/>
          <p:nvPr/>
        </p:nvSpPr>
        <p:spPr>
          <a:xfrm>
            <a:off x="514985" y="369570"/>
            <a:ext cx="6292850" cy="461645"/>
          </a:xfrm>
          <a:prstGeom prst="rect">
            <a:avLst/>
          </a:prstGeom>
          <a:noFill/>
        </p:spPr>
        <p:txBody>
          <a:bodyPr vert="horz" wrap="square" lIns="91440" tIns="45720" rIns="91440" bIns="0" rtlCol="0" anchor="t" anchorCtr="0">
            <a:noAutofit/>
          </a:bodyPr>
          <a:lstStyle/>
          <a:p>
            <a:pPr algn="l">
              <a:lnSpc>
                <a:spcPct val="10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Green Transformation Of Local Suppliers</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300007" name="AutoShape 3"/>
          <p:cNvSpPr/>
          <p:nvPr/>
        </p:nvSpPr>
        <p:spPr>
          <a:xfrm>
            <a:off x="450215" y="309245"/>
            <a:ext cx="9352280" cy="582295"/>
          </a:xfrm>
          <a:prstGeom prst="rect">
            <a:avLst/>
          </a:prstGeom>
          <a:solidFill>
            <a:srgbClr val="376057">
              <a:alpha val="100000"/>
            </a:srgbClr>
          </a:solidFill>
        </p:spPr>
      </p:sp>
      <p:sp>
        <p:nvSpPr>
          <p:cNvPr id="5" name="Freeform 5"/>
          <p:cNvSpPr/>
          <p:nvPr/>
        </p:nvSpPr>
        <p:spPr>
          <a:xfrm>
            <a:off x="3773170" y="1122045"/>
            <a:ext cx="610235" cy="472440"/>
          </a:xfrm>
          <a:custGeom>
            <a:avLst/>
            <a:gdLst/>
            <a:ahLst/>
            <a:cxnLst/>
            <a:rect l="l" t="t" r="r" b="b"/>
            <a:pathLst>
              <a:path w="1905000" h="1905000">
                <a:moveTo>
                  <a:pt x="0" y="0"/>
                </a:moveTo>
                <a:lnTo>
                  <a:pt x="1428750" y="0"/>
                </a:lnTo>
                <a:lnTo>
                  <a:pt x="1905000" y="1905000"/>
                </a:lnTo>
                <a:lnTo>
                  <a:pt x="476250" y="1905000"/>
                </a:lnTo>
                <a:lnTo>
                  <a:pt x="0" y="0"/>
                </a:lnTo>
              </a:path>
            </a:pathLst>
          </a:custGeom>
          <a:solidFill>
            <a:schemeClr val="accent2">
              <a:alpha val="50000"/>
              <a:lumMod val="75000"/>
            </a:schemeClr>
          </a:solidFill>
        </p:spPr>
      </p:sp>
      <p:sp>
        <p:nvSpPr>
          <p:cNvPr id="6" name="AutoShape 6"/>
          <p:cNvSpPr/>
          <p:nvPr/>
        </p:nvSpPr>
        <p:spPr>
          <a:xfrm>
            <a:off x="450215" y="1585595"/>
            <a:ext cx="11168380" cy="4862195"/>
          </a:xfrm>
          <a:prstGeom prst="rect">
            <a:avLst/>
          </a:prstGeom>
          <a:solidFill>
            <a:schemeClr val="accent2">
              <a:alpha val="80000"/>
            </a:schemeClr>
          </a:solidFill>
        </p:spPr>
      </p:sp>
      <p:pic>
        <p:nvPicPr>
          <p:cNvPr id="7" name="Picture 7"/>
          <p:cNvPicPr>
            <a:picLocks noChangeAspect="1"/>
          </p:cNvPicPr>
          <p:nvPr/>
        </p:nvPicPr>
        <p:blipFill>
          <a:blip r:embed="rId1">
            <a:alphaModFix amt="100000"/>
          </a:blip>
          <a:srcRect l="25006" r="25006"/>
          <a:stretch>
            <a:fillRect/>
          </a:stretch>
        </p:blipFill>
        <p:spPr>
          <a:xfrm>
            <a:off x="705485" y="1113155"/>
            <a:ext cx="3505200" cy="5011420"/>
          </a:xfrm>
          <a:prstGeom prst="parallelogram">
            <a:avLst>
              <a:gd name="adj" fmla="val 0"/>
            </a:avLst>
          </a:prstGeom>
        </p:spPr>
      </p:pic>
      <p:sp>
        <p:nvSpPr>
          <p:cNvPr id="8" name="TextBox 8"/>
          <p:cNvSpPr txBox="1"/>
          <p:nvPr/>
        </p:nvSpPr>
        <p:spPr>
          <a:xfrm>
            <a:off x="4528820" y="1585595"/>
            <a:ext cx="6633845" cy="720090"/>
          </a:xfrm>
          <a:prstGeom prst="rect">
            <a:avLst/>
          </a:prstGeom>
        </p:spPr>
        <p:txBody>
          <a:bodyPr vert="horz" wrap="square" lIns="123825" tIns="123825" rIns="57150" bIns="123825" rtlCol="0" anchor="t" anchorCtr="0">
            <a:noAutofit/>
          </a:bodyPr>
          <a:lstStyle/>
          <a:p>
            <a:pPr>
              <a:lnSpc>
                <a:spcPct val="140000"/>
              </a:lnSpc>
            </a:pPr>
            <a:r>
              <a:rPr lang="en-US" altLang="zh-CN" sz="2000" b="1">
                <a:solidFill>
                  <a:srgbClr val="FFFFFF">
                    <a:alpha val="100000"/>
                  </a:srgbClr>
                </a:solidFill>
                <a:latin typeface="Arial" panose="020B0604020202020204" pitchFamily="34" charset="0"/>
                <a:ea typeface="微软雅黑" panose="020B0503020204020204" charset="-122"/>
                <a:cs typeface="Arial" panose="020B0604020202020204" pitchFamily="34" charset="0"/>
              </a:rPr>
              <a:t>Promotion of Low-Carbon Production Processes</a:t>
            </a:r>
            <a:endParaRPr lang="en-US" altLang="zh-CN" sz="2000" b="1">
              <a:solidFill>
                <a:srgbClr val="FFFFFF">
                  <a:alpha val="100000"/>
                </a:srgbClr>
              </a:solidFill>
              <a:latin typeface="Arial" panose="020B0604020202020204" pitchFamily="34" charset="0"/>
              <a:ea typeface="微软雅黑" panose="020B0503020204020204" charset="-122"/>
              <a:cs typeface="Arial" panose="020B0604020202020204" pitchFamily="34" charset="0"/>
            </a:endParaRPr>
          </a:p>
        </p:txBody>
      </p:sp>
      <p:sp>
        <p:nvSpPr>
          <p:cNvPr id="9" name="TextBox 9"/>
          <p:cNvSpPr txBox="1"/>
          <p:nvPr/>
        </p:nvSpPr>
        <p:spPr>
          <a:xfrm>
            <a:off x="4528820" y="2186305"/>
            <a:ext cx="6280150" cy="1146810"/>
          </a:xfrm>
          <a:prstGeom prst="rect">
            <a:avLst/>
          </a:prstGeom>
        </p:spPr>
        <p:txBody>
          <a:bodyPr vert="horz" wrap="square" lIns="123825" tIns="123825" rIns="57150" bIns="123825" rtlCol="0" anchor="t" anchorCtr="0">
            <a:noAutofit/>
          </a:bodyPr>
          <a:lstStyle/>
          <a:p>
            <a:pPr>
              <a:lnSpc>
                <a:spcPct val="120000"/>
              </a:lnSpc>
              <a:spcBef>
                <a:spcPts val="0"/>
              </a:spcBef>
              <a:spcAft>
                <a:spcPts val="0"/>
              </a:spcAft>
            </a:pPr>
            <a:r>
              <a:rPr lang="en-US" altLang="zh-CN">
                <a:solidFill>
                  <a:srgbClr val="FFFFFF">
                    <a:alpha val="100000"/>
                  </a:srgbClr>
                </a:solidFill>
                <a:latin typeface="Arial" panose="020B0604020202020204" pitchFamily="34" charset="0"/>
                <a:ea typeface="微软雅黑" panose="020B0503020204020204" charset="-122"/>
                <a:cs typeface="Arial" panose="020B0604020202020204" pitchFamily="34" charset="0"/>
              </a:rPr>
              <a:t>Promote local Chinese OEM factories to introduce "low-carbon production processes", such as replacing traditional paint with water-based paint to reduce volatile organic compound emissions.</a:t>
            </a:r>
            <a:endParaRPr lang="en-US" altLang="zh-CN">
              <a:solidFill>
                <a:srgbClr val="FFFFFF">
                  <a:alpha val="100000"/>
                </a:srgbClr>
              </a:solidFill>
              <a:latin typeface="Arial" panose="020B0604020202020204" pitchFamily="34" charset="0"/>
              <a:ea typeface="微软雅黑" panose="020B0503020204020204" charset="-122"/>
              <a:cs typeface="Arial" panose="020B0604020202020204" pitchFamily="34" charset="0"/>
            </a:endParaRPr>
          </a:p>
        </p:txBody>
      </p:sp>
      <p:sp>
        <p:nvSpPr>
          <p:cNvPr id="10" name="TextBox 10"/>
          <p:cNvSpPr txBox="1"/>
          <p:nvPr/>
        </p:nvSpPr>
        <p:spPr>
          <a:xfrm>
            <a:off x="4528820" y="3740150"/>
            <a:ext cx="6849745" cy="720090"/>
          </a:xfrm>
          <a:prstGeom prst="rect">
            <a:avLst/>
          </a:prstGeom>
        </p:spPr>
        <p:txBody>
          <a:bodyPr vert="horz" wrap="square" lIns="123825" tIns="123825" rIns="57150" bIns="123825" rtlCol="0" anchor="t" anchorCtr="0">
            <a:noAutofit/>
          </a:bodyPr>
          <a:lstStyle/>
          <a:p>
            <a:pPr>
              <a:lnSpc>
                <a:spcPct val="140000"/>
              </a:lnSpc>
            </a:pPr>
            <a:r>
              <a:rPr lang="en-US" altLang="zh-CN" sz="1900" b="1">
                <a:solidFill>
                  <a:srgbClr val="FFFFFF">
                    <a:alpha val="100000"/>
                  </a:srgbClr>
                </a:solidFill>
                <a:latin typeface="Arial" panose="020B0604020202020204" pitchFamily="34" charset="0"/>
                <a:ea typeface="微软雅黑" panose="020B0503020204020204" charset="-122"/>
                <a:cs typeface="Arial" panose="020B0604020202020204" pitchFamily="34" charset="0"/>
              </a:rPr>
              <a:t>Comprehensive Energy-Saving Transformation of Stores</a:t>
            </a:r>
            <a:endParaRPr lang="en-US" altLang="zh-CN" sz="1900" b="1">
              <a:solidFill>
                <a:srgbClr val="FFFFFF">
                  <a:alpha val="100000"/>
                </a:srgbClr>
              </a:solidFill>
              <a:latin typeface="Arial" panose="020B0604020202020204" pitchFamily="34" charset="0"/>
              <a:ea typeface="微软雅黑" panose="020B0503020204020204" charset="-122"/>
              <a:cs typeface="Arial" panose="020B0604020202020204" pitchFamily="34" charset="0"/>
            </a:endParaRPr>
          </a:p>
        </p:txBody>
      </p:sp>
      <p:sp>
        <p:nvSpPr>
          <p:cNvPr id="11" name="TextBox 11"/>
          <p:cNvSpPr txBox="1"/>
          <p:nvPr/>
        </p:nvSpPr>
        <p:spPr>
          <a:xfrm>
            <a:off x="4528820" y="4232910"/>
            <a:ext cx="6634480" cy="1891665"/>
          </a:xfrm>
          <a:prstGeom prst="rect">
            <a:avLst/>
          </a:prstGeom>
        </p:spPr>
        <p:txBody>
          <a:bodyPr vert="horz" wrap="square" lIns="123825" tIns="123825" rIns="57150" bIns="123825" rtlCol="0" anchor="t" anchorCtr="0">
            <a:noAutofit/>
          </a:bodyPr>
          <a:lstStyle/>
          <a:p>
            <a:pPr>
              <a:lnSpc>
                <a:spcPct val="120000"/>
              </a:lnSpc>
              <a:spcBef>
                <a:spcPts val="0"/>
              </a:spcBef>
              <a:spcAft>
                <a:spcPts val="0"/>
              </a:spcAft>
            </a:pPr>
            <a:r>
              <a:rPr lang="en-US" altLang="zh-CN">
                <a:solidFill>
                  <a:srgbClr val="FFFFFF">
                    <a:alpha val="100000"/>
                  </a:srgbClr>
                </a:solidFill>
                <a:latin typeface="Arial" panose="020B0604020202020204" pitchFamily="34" charset="0"/>
                <a:ea typeface="微软雅黑" panose="020B0503020204020204" charset="-122"/>
                <a:cs typeface="Arial" panose="020B0604020202020204" pitchFamily="34" charset="0"/>
              </a:rPr>
              <a:t>Fully implement energy-saving measures in stores - adopt LED intelligent lighting  and water circulation air conditioning systems. Achieve a 20% reduction in operating energy consumption of all stores compared with 2023 by 2026, and rely entirely on renewable energy for power supply by 2030.</a:t>
            </a:r>
            <a:endParaRPr lang="en-US" altLang="zh-CN">
              <a:solidFill>
                <a:srgbClr val="FFFFFF">
                  <a:alpha val="100000"/>
                </a:srgbClr>
              </a:solidFill>
              <a:latin typeface="Arial" panose="020B0604020202020204" pitchFamily="34" charset="0"/>
              <a:ea typeface="微软雅黑" panose="020B0503020204020204" charset="-122"/>
              <a:cs typeface="Arial" panose="020B0604020202020204" pitchFamily="34" charset="0"/>
            </a:endParaRPr>
          </a:p>
        </p:txBody>
      </p:sp>
      <p:sp>
        <p:nvSpPr>
          <p:cNvPr id="4" name="TextBox 3"/>
          <p:cNvSpPr txBox="1"/>
          <p:nvPr/>
        </p:nvSpPr>
        <p:spPr>
          <a:xfrm>
            <a:off x="514985" y="369570"/>
            <a:ext cx="9287510" cy="461645"/>
          </a:xfrm>
          <a:prstGeom prst="rect">
            <a:avLst/>
          </a:prstGeom>
          <a:noFill/>
        </p:spPr>
        <p:txBody>
          <a:bodyPr vert="horz" wrap="square" lIns="91440" tIns="45720" rIns="91440" bIns="0" rtlCol="0" anchor="t" anchorCtr="0">
            <a:noAutofit/>
          </a:bodyPr>
          <a:lstStyle/>
          <a:p>
            <a:pPr algn="l">
              <a:lnSpc>
                <a:spcPct val="10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E</a:t>
            </a: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nergy-Saving Transformation Of Production Line And Stores</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82120"/>
        </a:solidFill>
        <a:effectLst/>
      </p:bgPr>
    </p:bg>
    <p:spTree>
      <p:nvGrpSpPr>
        <p:cNvPr id="1" name=""/>
        <p:cNvGrpSpPr/>
        <p:nvPr/>
      </p:nvGrpSpPr>
      <p:grpSpPr>
        <a:xfrm>
          <a:off x="0" y="0"/>
          <a:ext cx="0" cy="0"/>
          <a:chOff x="0" y="0"/>
          <a:chExt cx="0" cy="0"/>
        </a:xfrm>
      </p:grpSpPr>
      <p:sp>
        <p:nvSpPr>
          <p:cNvPr id="300007" name="AutoShape 3"/>
          <p:cNvSpPr/>
          <p:nvPr/>
        </p:nvSpPr>
        <p:spPr>
          <a:xfrm>
            <a:off x="436245" y="309245"/>
            <a:ext cx="6370955" cy="582295"/>
          </a:xfrm>
          <a:prstGeom prst="rect">
            <a:avLst/>
          </a:prstGeom>
          <a:solidFill>
            <a:srgbClr val="376057">
              <a:alpha val="100000"/>
            </a:srgbClr>
          </a:solidFill>
        </p:spPr>
      </p:sp>
      <p:pic>
        <p:nvPicPr>
          <p:cNvPr id="5" name="Picture 5"/>
          <p:cNvPicPr>
            <a:picLocks noChangeAspect="1"/>
          </p:cNvPicPr>
          <p:nvPr/>
        </p:nvPicPr>
        <p:blipFill>
          <a:blip r:embed="rId1">
            <a:alphaModFix amt="70000"/>
          </a:blip>
          <a:srcRect l="16626" r="16626"/>
          <a:stretch>
            <a:fillRect/>
          </a:stretch>
        </p:blipFill>
        <p:spPr>
          <a:xfrm>
            <a:off x="515127" y="1441444"/>
            <a:ext cx="4613239" cy="4613239"/>
          </a:xfrm>
          <a:prstGeom prst="roundRect">
            <a:avLst/>
          </a:prstGeom>
        </p:spPr>
      </p:pic>
      <p:sp>
        <p:nvSpPr>
          <p:cNvPr id="6" name="TextBox 6"/>
          <p:cNvSpPr txBox="1"/>
          <p:nvPr/>
        </p:nvSpPr>
        <p:spPr>
          <a:xfrm>
            <a:off x="5515610" y="1996440"/>
            <a:ext cx="5836920" cy="1184275"/>
          </a:xfrm>
          <a:prstGeom prst="rect">
            <a:avLst/>
          </a:prstGeom>
        </p:spPr>
        <p:txBody>
          <a:bodyPr vert="horz" wrap="square" lIns="123825" tIns="123825" rIns="57150" bIns="123825" rtlCol="0" anchor="t" anchorCtr="0">
            <a:noAutofit/>
          </a:bodyPr>
          <a:lstStyle/>
          <a:p>
            <a:pPr>
              <a:lnSpc>
                <a:spcPct val="120000"/>
              </a:lnSpc>
              <a:spcBef>
                <a:spcPts val="0"/>
              </a:spcBef>
              <a:spcAft>
                <a:spcPts val="0"/>
              </a:spcAft>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Adopt the "outsourcing + self-built" model to optimize logistics carbon emissions - cooperate with local logistics enterprises.</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7" name="TextBox 7"/>
          <p:cNvSpPr txBox="1"/>
          <p:nvPr/>
        </p:nvSpPr>
        <p:spPr>
          <a:xfrm>
            <a:off x="5510530" y="1288415"/>
            <a:ext cx="6499860" cy="798195"/>
          </a:xfrm>
          <a:prstGeom prst="rect">
            <a:avLst/>
          </a:prstGeom>
        </p:spPr>
        <p:txBody>
          <a:bodyPr vert="horz" wrap="square" lIns="123825" tIns="123825" rIns="57150" bIns="123825" rtlCol="0" anchor="t" anchorCtr="0">
            <a:noAutofit/>
          </a:bodyPr>
          <a:lstStyle/>
          <a:p>
            <a:pPr>
              <a:lnSpc>
                <a:spcPct val="186000"/>
              </a:lnSpc>
            </a:pPr>
            <a:r>
              <a:rPr lang="en-US" altLang="zh-CN" sz="22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New Energy for Long-Distance Transportation</a:t>
            </a:r>
            <a:endParaRPr lang="en-US" altLang="zh-CN" sz="22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8" name="TextBox 8"/>
          <p:cNvSpPr txBox="1"/>
          <p:nvPr/>
        </p:nvSpPr>
        <p:spPr>
          <a:xfrm>
            <a:off x="5586730" y="4102735"/>
            <a:ext cx="6221730" cy="2228850"/>
          </a:xfrm>
          <a:prstGeom prst="rect">
            <a:avLst/>
          </a:prstGeom>
        </p:spPr>
        <p:txBody>
          <a:bodyPr vert="horz" wrap="square" lIns="123825" tIns="123825" rIns="57150" bIns="123825" rtlCol="0" anchor="t" anchorCtr="0">
            <a:noAutofit/>
          </a:bodyPr>
          <a:lstStyle/>
          <a:p>
            <a:pPr>
              <a:lnSpc>
                <a:spcPct val="120000"/>
              </a:lnSpc>
              <a:spcBef>
                <a:spcPts val="0"/>
              </a:spcBef>
              <a:spcAft>
                <a:spcPts val="0"/>
              </a:spcAft>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Cooperate with community stations for short-distance distribution, implement the "centralized delivery + self-pickup" model to reduce the empty driving rate of terminal distribution; promote intelligent temperature control systems and photovoltaic power generation in the warehousing link.</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9" name="TextBox 9"/>
          <p:cNvSpPr txBox="1"/>
          <p:nvPr/>
        </p:nvSpPr>
        <p:spPr>
          <a:xfrm>
            <a:off x="5586730" y="3348990"/>
            <a:ext cx="6221730" cy="798195"/>
          </a:xfrm>
          <a:prstGeom prst="rect">
            <a:avLst/>
          </a:prstGeom>
        </p:spPr>
        <p:txBody>
          <a:bodyPr vert="horz" wrap="square" lIns="123825" tIns="123825" rIns="57150" bIns="123825" rtlCol="0" anchor="t" anchorCtr="0">
            <a:noAutofit/>
          </a:bodyPr>
          <a:lstStyle/>
          <a:p>
            <a:pPr>
              <a:lnSpc>
                <a:spcPct val="186000"/>
              </a:lnSpc>
            </a:pPr>
            <a:r>
              <a:rPr lang="en-US" altLang="zh-CN" sz="22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Optimization of Short-Distance Distribution</a:t>
            </a:r>
            <a:endParaRPr lang="en-US" altLang="zh-CN" sz="22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4" name="TextBox 3"/>
          <p:cNvSpPr txBox="1"/>
          <p:nvPr/>
        </p:nvSpPr>
        <p:spPr>
          <a:xfrm>
            <a:off x="514985" y="369570"/>
            <a:ext cx="6292850" cy="461645"/>
          </a:xfrm>
          <a:prstGeom prst="rect">
            <a:avLst/>
          </a:prstGeom>
          <a:noFill/>
        </p:spPr>
        <p:txBody>
          <a:bodyPr vert="horz" wrap="square" lIns="91440" tIns="45720" rIns="91440" bIns="0" rtlCol="0" anchor="t" anchorCtr="0">
            <a:noAutofit/>
          </a:bodyPr>
          <a:lstStyle/>
          <a:p>
            <a:pPr algn="l">
              <a:lnSpc>
                <a:spcPct val="10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Construction of Green Logistics Network</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82120">
            <a:alpha val="100000"/>
          </a:srgbClr>
        </a:solidFill>
        <a:effectLst/>
      </p:bgPr>
    </p:bg>
    <p:spTree>
      <p:nvGrpSpPr>
        <p:cNvPr id="1" name=""/>
        <p:cNvGrpSpPr/>
        <p:nvPr/>
      </p:nvGrpSpPr>
      <p:grpSpPr>
        <a:xfrm>
          <a:off x="0" y="0"/>
          <a:ext cx="0" cy="0"/>
          <a:chOff x="0" y="0"/>
          <a:chExt cx="0" cy="0"/>
        </a:xfrm>
      </p:grpSpPr>
      <p:sp>
        <p:nvSpPr>
          <p:cNvPr id="300003" name="AutoShape 2"/>
          <p:cNvSpPr/>
          <p:nvPr/>
        </p:nvSpPr>
        <p:spPr>
          <a:xfrm>
            <a:off x="0" y="0"/>
            <a:ext cx="9510332" cy="6858000"/>
          </a:xfrm>
          <a:prstGeom prst="rect">
            <a:avLst/>
          </a:prstGeom>
          <a:blipFill dpi="0" rotWithShape="1">
            <a:blip r:embed="rId1">
              <a:alphaModFix amt="100000"/>
            </a:blip>
            <a:tile tx="0" ty="0" sx="100000" sy="100000" flip="none" algn="ctr"/>
          </a:blipFill>
        </p:spPr>
      </p:sp>
      <p:sp>
        <p:nvSpPr>
          <p:cNvPr id="300007" name="AutoShape 3"/>
          <p:cNvSpPr/>
          <p:nvPr/>
        </p:nvSpPr>
        <p:spPr>
          <a:xfrm>
            <a:off x="6096000" y="2202180"/>
            <a:ext cx="6096000" cy="2384425"/>
          </a:xfrm>
          <a:prstGeom prst="rect">
            <a:avLst/>
          </a:prstGeom>
          <a:solidFill>
            <a:srgbClr val="376057">
              <a:alpha val="100000"/>
            </a:srgbClr>
          </a:solidFill>
        </p:spPr>
      </p:sp>
      <p:sp>
        <p:nvSpPr>
          <p:cNvPr id="2" name="TextBox 7"/>
          <p:cNvSpPr txBox="1"/>
          <p:nvPr/>
        </p:nvSpPr>
        <p:spPr>
          <a:xfrm>
            <a:off x="6358255" y="2711450"/>
            <a:ext cx="5571490" cy="1345565"/>
          </a:xfrm>
          <a:prstGeom prst="rect">
            <a:avLst/>
          </a:prstGeom>
          <a:noFill/>
        </p:spPr>
        <p:txBody>
          <a:bodyPr vert="horz" wrap="square" lIns="91440" tIns="45720" rIns="91440" bIns="45720" rtlCol="0" anchor="t" anchorCtr="0">
            <a:normAutofit fontScale="50000"/>
          </a:bodyPr>
          <a:lstStyle/>
          <a:p>
            <a:pPr algn="ctr">
              <a:lnSpc>
                <a:spcPct val="100000"/>
              </a:lnSpc>
            </a:pPr>
            <a:r>
              <a:rPr lang="en-US" altLang="zh-CN" sz="7800">
                <a:solidFill>
                  <a:srgbClr val="FFFFFF">
                    <a:alpha val="100000"/>
                  </a:srgbClr>
                </a:solidFill>
                <a:latin typeface="Arial" panose="020B0604020202020204" pitchFamily="34" charset="0"/>
                <a:ea typeface="思源黑体 CN Bold"/>
                <a:cs typeface="Arial" panose="020B0604020202020204" pitchFamily="34" charset="0"/>
                <a:sym typeface="+mn-ea"/>
              </a:rPr>
              <a:t>AFI-Implementation: Strategy Implementation</a:t>
            </a:r>
            <a:endParaRPr lang="en-US" altLang="zh-CN" sz="7800">
              <a:solidFill>
                <a:srgbClr val="FFFFFF">
                  <a:alpha val="100000"/>
                </a:srgbClr>
              </a:solidFill>
              <a:latin typeface="思源黑体 CN Bold"/>
              <a:ea typeface="思源黑体 CN Bold"/>
              <a:cs typeface="思源黑体 CN Bold"/>
            </a:endParaRPr>
          </a:p>
          <a:p>
            <a:pPr algn="r">
              <a:lnSpc>
                <a:spcPct val="100000"/>
              </a:lnSpc>
            </a:pPr>
            <a:endParaRPr lang="zh-CN" altLang="en-US" sz="7800">
              <a:solidFill>
                <a:srgbClr val="FFFFFF">
                  <a:alpha val="100000"/>
                </a:srgbClr>
              </a:solidFill>
              <a:latin typeface="思源黑体 CN Bold"/>
              <a:ea typeface="思源黑体 CN Bold"/>
              <a:cs typeface="思源黑体 CN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82120">
            <a:alpha val="100000"/>
          </a:srgbClr>
        </a:solidFill>
        <a:effectLst/>
      </p:bgPr>
    </p:bg>
    <p:spTree>
      <p:nvGrpSpPr>
        <p:cNvPr id="1" name=""/>
        <p:cNvGrpSpPr/>
        <p:nvPr/>
      </p:nvGrpSpPr>
      <p:grpSpPr>
        <a:xfrm>
          <a:off x="0" y="0"/>
          <a:ext cx="0" cy="0"/>
          <a:chOff x="0" y="0"/>
          <a:chExt cx="0" cy="0"/>
        </a:xfrm>
      </p:grpSpPr>
      <p:sp>
        <p:nvSpPr>
          <p:cNvPr id="19" name="AutoShape 10"/>
          <p:cNvSpPr/>
          <p:nvPr/>
        </p:nvSpPr>
        <p:spPr>
          <a:xfrm>
            <a:off x="662305" y="1666875"/>
            <a:ext cx="3714750" cy="3742690"/>
          </a:xfrm>
          <a:prstGeom prst="ellipse">
            <a:avLst/>
          </a:prstGeom>
          <a:solidFill>
            <a:schemeClr val="accent2">
              <a:alpha val="100000"/>
            </a:schemeClr>
          </a:solidFill>
        </p:spPr>
      </p:sp>
      <p:sp>
        <p:nvSpPr>
          <p:cNvPr id="3" name="AutoShape 3"/>
          <p:cNvSpPr/>
          <p:nvPr/>
        </p:nvSpPr>
        <p:spPr>
          <a:xfrm>
            <a:off x="450215" y="309245"/>
            <a:ext cx="9352280" cy="582295"/>
          </a:xfrm>
          <a:prstGeom prst="rect">
            <a:avLst/>
          </a:prstGeom>
          <a:solidFill>
            <a:srgbClr val="376057">
              <a:alpha val="100000"/>
            </a:srgbClr>
          </a:solidFill>
        </p:spPr>
      </p:sp>
      <p:pic>
        <p:nvPicPr>
          <p:cNvPr id="6" name="Picture 6"/>
          <p:cNvPicPr>
            <a:picLocks noChangeAspect="1"/>
          </p:cNvPicPr>
          <p:nvPr/>
        </p:nvPicPr>
        <p:blipFill>
          <a:blip r:embed="rId1">
            <a:alphaModFix amt="100000"/>
          </a:blip>
          <a:srcRect l="21875" r="21875"/>
          <a:stretch>
            <a:fillRect/>
          </a:stretch>
        </p:blipFill>
        <p:spPr>
          <a:xfrm>
            <a:off x="814070" y="1880870"/>
            <a:ext cx="3374390" cy="3336925"/>
          </a:xfrm>
          <a:prstGeom prst="ellipse">
            <a:avLst/>
          </a:prstGeom>
        </p:spPr>
      </p:pic>
      <p:sp>
        <p:nvSpPr>
          <p:cNvPr id="9" name="TextBox 9"/>
          <p:cNvSpPr txBox="1"/>
          <p:nvPr>
            <p:custDataLst>
              <p:tags r:id="rId2"/>
            </p:custDataLst>
          </p:nvPr>
        </p:nvSpPr>
        <p:spPr>
          <a:xfrm>
            <a:off x="5006975" y="4563745"/>
            <a:ext cx="3161665" cy="696595"/>
          </a:xfrm>
          <a:prstGeom prst="rect">
            <a:avLst/>
          </a:prstGeom>
        </p:spPr>
        <p:txBody>
          <a:bodyPr vert="horz" wrap="square" lIns="123825" tIns="123825" rIns="57150" bIns="123825" rtlCol="0" anchor="t" anchorCtr="0">
            <a:noAutofit/>
          </a:bodyPr>
          <a:lstStyle/>
          <a:p>
            <a:pPr>
              <a:lnSpc>
                <a:spcPct val="150000"/>
              </a:lnSpc>
            </a:pPr>
            <a:r>
              <a:rPr lang="en-US" altLang="zh-CN" sz="22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Financial Resources</a:t>
            </a:r>
            <a:endParaRPr lang="en-US" altLang="zh-CN" sz="22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0" name="TextBox 10"/>
          <p:cNvSpPr txBox="1"/>
          <p:nvPr>
            <p:custDataLst>
              <p:tags r:id="rId3"/>
            </p:custDataLst>
          </p:nvPr>
        </p:nvSpPr>
        <p:spPr>
          <a:xfrm>
            <a:off x="5006975" y="5114290"/>
            <a:ext cx="6377940" cy="1279525"/>
          </a:xfrm>
          <a:prstGeom prst="rect">
            <a:avLst/>
          </a:prstGeom>
        </p:spPr>
        <p:txBody>
          <a:bodyPr vert="horz" wrap="square" lIns="123825" tIns="123825" rIns="57150" bIns="123825" rtlCol="0" anchor="t" anchorCtr="0">
            <a:noAutofit/>
          </a:bodyPr>
          <a:lstStyle/>
          <a:p>
            <a:pPr>
              <a:lnSpc>
                <a:spcPct val="11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Allocate special investments (such as 1 billion euros for recycling infrastructure) to ensure financial support for strategy implementation.</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3" name="TextBox 13"/>
          <p:cNvSpPr txBox="1"/>
          <p:nvPr>
            <p:custDataLst>
              <p:tags r:id="rId4"/>
            </p:custDataLst>
          </p:nvPr>
        </p:nvSpPr>
        <p:spPr>
          <a:xfrm>
            <a:off x="5006340" y="1184275"/>
            <a:ext cx="1991360" cy="696595"/>
          </a:xfrm>
          <a:prstGeom prst="rect">
            <a:avLst/>
          </a:prstGeom>
        </p:spPr>
        <p:txBody>
          <a:bodyPr vert="horz" wrap="square" lIns="123825" tIns="123825" rIns="57150" bIns="123825" rtlCol="0" anchor="t" anchorCtr="0">
            <a:noAutofit/>
          </a:bodyPr>
          <a:lstStyle/>
          <a:p>
            <a:pPr>
              <a:lnSpc>
                <a:spcPct val="150000"/>
              </a:lnSpc>
            </a:pPr>
            <a:r>
              <a:rPr lang="en-US" altLang="zh-CN" sz="22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Organization</a:t>
            </a:r>
            <a:endParaRPr lang="en-US" altLang="zh-CN" sz="22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4" name="TextBox 14"/>
          <p:cNvSpPr txBox="1"/>
          <p:nvPr>
            <p:custDataLst>
              <p:tags r:id="rId5"/>
            </p:custDataLst>
          </p:nvPr>
        </p:nvSpPr>
        <p:spPr>
          <a:xfrm>
            <a:off x="5006340" y="1734820"/>
            <a:ext cx="6377940" cy="1129030"/>
          </a:xfrm>
          <a:prstGeom prst="rect">
            <a:avLst/>
          </a:prstGeom>
        </p:spPr>
        <p:txBody>
          <a:bodyPr vert="horz" wrap="square" lIns="123825" tIns="123825" rIns="57150" bIns="123825" rtlCol="0" anchor="t" anchorCtr="0">
            <a:noAutofit/>
          </a:bodyPr>
          <a:lstStyle/>
          <a:p>
            <a:pPr>
              <a:lnSpc>
                <a:spcPct val="11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Establish a Sustainability Committee, appoint a sustainability management team, clarify responsibilities, and strengthen decision-making and execution.</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7" name="TextBox 17"/>
          <p:cNvSpPr txBox="1"/>
          <p:nvPr>
            <p:custDataLst>
              <p:tags r:id="rId6"/>
            </p:custDataLst>
          </p:nvPr>
        </p:nvSpPr>
        <p:spPr>
          <a:xfrm>
            <a:off x="5006340" y="2851785"/>
            <a:ext cx="2884170" cy="696595"/>
          </a:xfrm>
          <a:prstGeom prst="rect">
            <a:avLst/>
          </a:prstGeom>
        </p:spPr>
        <p:txBody>
          <a:bodyPr vert="horz" wrap="square" lIns="123825" tIns="123825" rIns="57150" bIns="123825" rtlCol="0" anchor="t" anchorCtr="0">
            <a:noAutofit/>
          </a:bodyPr>
          <a:lstStyle/>
          <a:p>
            <a:pPr>
              <a:lnSpc>
                <a:spcPct val="150000"/>
              </a:lnSpc>
            </a:pPr>
            <a:r>
              <a:rPr lang="en-US" altLang="zh-CN" sz="22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Human Resources</a:t>
            </a:r>
            <a:endParaRPr lang="en-US" altLang="zh-CN" sz="22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8" name="TextBox 18"/>
          <p:cNvSpPr txBox="1"/>
          <p:nvPr>
            <p:custDataLst>
              <p:tags r:id="rId7"/>
            </p:custDataLst>
          </p:nvPr>
        </p:nvSpPr>
        <p:spPr>
          <a:xfrm>
            <a:off x="5006975" y="3370580"/>
            <a:ext cx="6377940" cy="1145540"/>
          </a:xfrm>
          <a:prstGeom prst="rect">
            <a:avLst/>
          </a:prstGeom>
        </p:spPr>
        <p:txBody>
          <a:bodyPr vert="horz" wrap="square" lIns="123825" tIns="123825" rIns="57150" bIns="123825" rtlCol="0" anchor="t" anchorCtr="0">
            <a:noAutofit/>
          </a:bodyPr>
          <a:lstStyle/>
          <a:p>
            <a:pPr>
              <a:lnSpc>
                <a:spcPct val="11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Recruit material experts, provide employee training (annual training &gt; 40 hours), and improve the team's professionalism and green management capabilities.</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4" name="TextBox 3"/>
          <p:cNvSpPr txBox="1"/>
          <p:nvPr/>
        </p:nvSpPr>
        <p:spPr>
          <a:xfrm>
            <a:off x="514985" y="369570"/>
            <a:ext cx="9287510" cy="461645"/>
          </a:xfrm>
          <a:prstGeom prst="rect">
            <a:avLst/>
          </a:prstGeom>
          <a:noFill/>
        </p:spPr>
        <p:txBody>
          <a:bodyPr vert="horz" wrap="square" lIns="91440" tIns="45720" rIns="91440" bIns="0" rtlCol="0" anchor="t" anchorCtr="0">
            <a:noAutofit/>
          </a:bodyPr>
          <a:lstStyle/>
          <a:p>
            <a:pPr algn="l">
              <a:lnSpc>
                <a:spcPct val="10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Organizational Structure And Resource Allocation</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82120">
            <a:alpha val="100000"/>
          </a:srgbClr>
        </a:solidFill>
        <a:effectLst/>
      </p:bgPr>
    </p:bg>
    <p:spTree>
      <p:nvGrpSpPr>
        <p:cNvPr id="1" name=""/>
        <p:cNvGrpSpPr/>
        <p:nvPr/>
      </p:nvGrpSpPr>
      <p:grpSpPr>
        <a:xfrm>
          <a:off x="0" y="0"/>
          <a:ext cx="0" cy="0"/>
          <a:chOff x="0" y="0"/>
          <a:chExt cx="0" cy="0"/>
        </a:xfrm>
      </p:grpSpPr>
      <p:sp>
        <p:nvSpPr>
          <p:cNvPr id="300007" name="AutoShape 3"/>
          <p:cNvSpPr/>
          <p:nvPr/>
        </p:nvSpPr>
        <p:spPr>
          <a:xfrm>
            <a:off x="450215" y="309245"/>
            <a:ext cx="5645150" cy="582295"/>
          </a:xfrm>
          <a:prstGeom prst="rect">
            <a:avLst/>
          </a:prstGeom>
          <a:solidFill>
            <a:srgbClr val="376057">
              <a:alpha val="100000"/>
            </a:srgbClr>
          </a:solidFill>
        </p:spPr>
      </p:sp>
      <p:grpSp>
        <p:nvGrpSpPr>
          <p:cNvPr id="14" name="Group 14"/>
          <p:cNvGrpSpPr/>
          <p:nvPr/>
        </p:nvGrpSpPr>
        <p:grpSpPr>
          <a:xfrm rot="0">
            <a:off x="9834245" y="5433060"/>
            <a:ext cx="1821815" cy="909955"/>
            <a:chOff x="9428798" y="5003673"/>
            <a:chExt cx="1821656" cy="909828"/>
          </a:xfrm>
        </p:grpSpPr>
        <p:sp>
          <p:nvSpPr>
            <p:cNvPr id="1900046" name="TextBox 15"/>
            <p:cNvSpPr txBox="1"/>
            <p:nvPr/>
          </p:nvSpPr>
          <p:spPr>
            <a:xfrm>
              <a:off x="9428798" y="5003673"/>
              <a:ext cx="1821656" cy="909828"/>
            </a:xfrm>
            <a:prstGeom prst="rect">
              <a:avLst/>
            </a:prstGeom>
            <a:noFill/>
          </p:spPr>
          <p:txBody>
            <a:bodyPr vert="horz" wrap="square" lIns="91440" tIns="45720" rIns="91440" bIns="0" rtlCol="0" anchor="t" anchorCtr="0">
              <a:normAutofit/>
            </a:bodyPr>
            <a:lstStyle/>
            <a:p>
              <a:pPr algn="l">
                <a:lnSpc>
                  <a:spcPct val="80000"/>
                </a:lnSpc>
              </a:pPr>
              <a:endParaRPr lang="en-US" sz="1400" spc="120">
                <a:solidFill>
                  <a:srgbClr val="FFFFFF">
                    <a:alpha val="75000"/>
                  </a:srgbClr>
                </a:solidFill>
                <a:latin typeface="思源黑体 CN Normal" panose="020B0400000000000000" charset="-122"/>
                <a:ea typeface="思源黑体 CN Normal" panose="020B0400000000000000" charset="-122"/>
                <a:cs typeface="思源黑体 CN Normal" panose="020B0400000000000000" charset="-122"/>
              </a:endParaRPr>
            </a:p>
          </p:txBody>
        </p:sp>
      </p:grpSp>
      <p:grpSp>
        <p:nvGrpSpPr>
          <p:cNvPr id="18" name="Group 18"/>
          <p:cNvGrpSpPr/>
          <p:nvPr>
            <p:custDataLst>
              <p:tags r:id="rId1"/>
            </p:custDataLst>
          </p:nvPr>
        </p:nvGrpSpPr>
        <p:grpSpPr>
          <a:xfrm rot="0">
            <a:off x="2436495" y="1119505"/>
            <a:ext cx="1821815" cy="909955"/>
            <a:chOff x="1362964" y="2458371"/>
            <a:chExt cx="1821656" cy="909828"/>
          </a:xfrm>
        </p:grpSpPr>
        <p:sp>
          <p:nvSpPr>
            <p:cNvPr id="1900051" name="TextBox 19"/>
            <p:cNvSpPr txBox="1"/>
            <p:nvPr>
              <p:custDataLst>
                <p:tags r:id="rId2"/>
              </p:custDataLst>
            </p:nvPr>
          </p:nvSpPr>
          <p:spPr>
            <a:xfrm>
              <a:off x="1362964" y="2458371"/>
              <a:ext cx="1821656" cy="909828"/>
            </a:xfrm>
            <a:prstGeom prst="rect">
              <a:avLst/>
            </a:prstGeom>
            <a:noFill/>
          </p:spPr>
          <p:txBody>
            <a:bodyPr vert="horz" wrap="square" lIns="91440" tIns="45720" rIns="91440" bIns="0" rtlCol="0" anchor="t" anchorCtr="0">
              <a:normAutofit/>
            </a:bodyPr>
            <a:lstStyle/>
            <a:p>
              <a:pPr algn="r">
                <a:lnSpc>
                  <a:spcPct val="80000"/>
                </a:lnSpc>
              </a:pPr>
              <a:endParaRPr lang="en-US" sz="1400" spc="120">
                <a:solidFill>
                  <a:srgbClr val="FFFFFF">
                    <a:alpha val="75000"/>
                  </a:srgbClr>
                </a:solidFill>
                <a:latin typeface="思源黑体 CN Normal" panose="020B0400000000000000" charset="-122"/>
                <a:ea typeface="思源黑体 CN Normal" panose="020B0400000000000000" charset="-122"/>
                <a:cs typeface="思源黑体 CN Normal" panose="020B0400000000000000" charset="-122"/>
              </a:endParaRPr>
            </a:p>
          </p:txBody>
        </p:sp>
      </p:grpSp>
      <p:sp>
        <p:nvSpPr>
          <p:cNvPr id="1900059" name="TextBox 21"/>
          <p:cNvSpPr txBox="1"/>
          <p:nvPr/>
        </p:nvSpPr>
        <p:spPr>
          <a:xfrm>
            <a:off x="6831965" y="2661920"/>
            <a:ext cx="1821815" cy="1376045"/>
          </a:xfrm>
          <a:prstGeom prst="rect">
            <a:avLst/>
          </a:prstGeom>
          <a:noFill/>
        </p:spPr>
        <p:txBody>
          <a:bodyPr vert="horz" wrap="square" lIns="91440" tIns="45720" rIns="91440" bIns="0" rtlCol="0" anchor="t" anchorCtr="0">
            <a:normAutofit/>
          </a:bodyPr>
          <a:lstStyle/>
          <a:p>
            <a:pPr algn="l">
              <a:lnSpc>
                <a:spcPct val="80000"/>
              </a:lnSpc>
            </a:pPr>
            <a:endParaRPr lang="en-US" sz="1400" spc="120">
              <a:solidFill>
                <a:srgbClr val="FFFFFF">
                  <a:alpha val="75000"/>
                </a:srgb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3" name="文本框 2"/>
          <p:cNvSpPr txBox="1"/>
          <p:nvPr>
            <p:custDataLst>
              <p:tags r:id="rId3"/>
            </p:custDataLst>
          </p:nvPr>
        </p:nvSpPr>
        <p:spPr>
          <a:xfrm>
            <a:off x="4418965" y="4539615"/>
            <a:ext cx="1276985" cy="368300"/>
          </a:xfrm>
          <a:prstGeom prst="rect">
            <a:avLst/>
          </a:prstGeom>
          <a:noFill/>
        </p:spPr>
        <p:txBody>
          <a:bodyPr wrap="square" rtlCol="0">
            <a:spAutoFit/>
          </a:bodyPr>
          <a:p>
            <a:r>
              <a:rPr lang="zh-CN" altLang="en-US"/>
              <a:t>客户</a:t>
            </a:r>
            <a:r>
              <a:rPr lang="en-US" altLang="zh-CN"/>
              <a:t>KPI</a:t>
            </a:r>
            <a:endParaRPr lang="en-US" altLang="zh-CN"/>
          </a:p>
        </p:txBody>
      </p:sp>
      <p:graphicFrame>
        <p:nvGraphicFramePr>
          <p:cNvPr id="4" name="表格 3"/>
          <p:cNvGraphicFramePr/>
          <p:nvPr>
            <p:custDataLst>
              <p:tags r:id="rId4"/>
            </p:custDataLst>
          </p:nvPr>
        </p:nvGraphicFramePr>
        <p:xfrm>
          <a:off x="3242945" y="1196975"/>
          <a:ext cx="8123555" cy="5294630"/>
        </p:xfrm>
        <a:graphic>
          <a:graphicData uri="http://schemas.openxmlformats.org/drawingml/2006/table">
            <a:tbl>
              <a:tblPr firstRow="1" bandRow="1">
                <a:tableStyleId>{5C22544A-7EE6-4342-B048-85BDC9FD1C3A}</a:tableStyleId>
              </a:tblPr>
              <a:tblGrid>
                <a:gridCol w="8123555"/>
              </a:tblGrid>
              <a:tr h="561975">
                <a:tc>
                  <a:txBody>
                    <a:bodyPr/>
                    <a:p>
                      <a:pPr algn="ctr">
                        <a:buNone/>
                      </a:pPr>
                      <a:r>
                        <a:rPr lang="en-US" altLang="zh-CN" sz="2000">
                          <a:latin typeface="Arial" panose="020B0604020202020204" pitchFamily="34" charset="0"/>
                          <a:cs typeface="Arial" panose="020B0604020202020204" pitchFamily="34" charset="0"/>
                          <a:sym typeface="+mn-ea"/>
                        </a:rPr>
                        <a:t>KPI</a:t>
                      </a:r>
                      <a:endParaRPr lang="zh-CN" altLang="en-US" sz="2000">
                        <a:latin typeface="Arial" panose="020B0604020202020204" pitchFamily="34" charset="0"/>
                        <a:cs typeface="Arial" panose="020B0604020202020204" pitchFamily="3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solidFill>
                  </a:tcPr>
                </a:tc>
              </a:tr>
              <a:tr h="1042035">
                <a:tc>
                  <a:txBody>
                    <a:bodyPr/>
                    <a:p>
                      <a:pPr>
                        <a:buNone/>
                      </a:pPr>
                      <a:r>
                        <a:rPr lang="en-US" altLang="zh-CN">
                          <a:latin typeface="Arial" panose="020B0604020202020204" pitchFamily="34" charset="0"/>
                          <a:cs typeface="Arial" panose="020B0604020202020204" pitchFamily="34" charset="0"/>
                        </a:rPr>
                        <a:t>Green+ sales profit margin: Measure the sales performance of Green+ series products, focusing on the growth of their sales volume and profit margin.</a:t>
                      </a:r>
                      <a:endParaRPr lang="en-US" altLang="zh-CN">
                        <a:latin typeface="Arial" panose="020B0604020202020204" pitchFamily="34" charset="0"/>
                        <a:cs typeface="Arial" panose="020B0604020202020204" pitchFamily="3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solidFill>
                  </a:tcPr>
                </a:tc>
              </a:tr>
              <a:tr h="1528445">
                <a:tc>
                  <a:txBody>
                    <a:bodyPr/>
                    <a:p>
                      <a:pPr algn="ctr">
                        <a:buClrTx/>
                        <a:buSzTx/>
                        <a:buFontTx/>
                        <a:buNone/>
                      </a:pPr>
                      <a:r>
                        <a:rPr lang="en-US" altLang="zh-CN" sz="1800">
                          <a:latin typeface="Arial" panose="020B0604020202020204" pitchFamily="34" charset="0"/>
                          <a:cs typeface="Arial" panose="020B0604020202020204" pitchFamily="34" charset="0"/>
                          <a:sym typeface="+mn-ea"/>
                        </a:rPr>
                        <a:t>Brand sustainability image score: Evaluate the brand's sustainability image, collect and analyze customer feedback scores to understand market acceptance.</a:t>
                      </a:r>
                      <a:r>
                        <a:rPr lang="en-US" altLang="zh-CN">
                          <a:latin typeface="Arial" panose="020B0604020202020204" pitchFamily="34" charset="0"/>
                          <a:cs typeface="Arial" panose="020B0604020202020204" pitchFamily="34" charset="0"/>
                        </a:rPr>
                        <a:t>Green member count and recycled material ratio: Track the number of green members, set recycled material ratio targets, and promote recycling and environmental actions.</a:t>
                      </a:r>
                      <a:endParaRPr lang="en-US" altLang="zh-CN">
                        <a:latin typeface="Arial" panose="020B0604020202020204" pitchFamily="34" charset="0"/>
                        <a:cs typeface="Arial" panose="020B0604020202020204" pitchFamily="3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solidFill>
                  </a:tcPr>
                </a:tc>
              </a:tr>
              <a:tr h="1042035">
                <a:tc>
                  <a:txBody>
                    <a:bodyPr/>
                    <a:p>
                      <a:pPr algn="ctr">
                        <a:buNone/>
                      </a:pPr>
                      <a:r>
                        <a:rPr lang="en-US" altLang="zh-CN">
                          <a:latin typeface="Arial" panose="020B0604020202020204" pitchFamily="34" charset="0"/>
                          <a:cs typeface="Arial" panose="020B0604020202020204" pitchFamily="34" charset="0"/>
                        </a:rPr>
                        <a:t>Carbon emissions and employee training coverage: Record and reduce carbon emissions, while ensuring employee training coverage and learning and growth rates to improve team capabilities.</a:t>
                      </a:r>
                      <a:endParaRPr lang="en-US" altLang="zh-CN">
                        <a:latin typeface="Arial" panose="020B0604020202020204" pitchFamily="34" charset="0"/>
                        <a:cs typeface="Arial" panose="020B0604020202020204" pitchFamily="3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solidFill>
                  </a:tcPr>
                </a:tc>
              </a:tr>
              <a:tr h="1042035">
                <a:tc>
                  <a:txBody>
                    <a:bodyPr/>
                    <a:p>
                      <a:pPr algn="ctr">
                        <a:buNone/>
                      </a:pPr>
                      <a:r>
                        <a:rPr lang="en-US" altLang="zh-CN" sz="1800">
                          <a:latin typeface="Arial" panose="020B0604020202020204" pitchFamily="34" charset="0"/>
                          <a:cs typeface="Arial" panose="020B0604020202020204" pitchFamily="34" charset="0"/>
                        </a:rPr>
                        <a:t>Number of green patents: Encourage innovation, record and publish the number of green patents to demonstrate technological innovation capabilities in the environmental protection field.</a:t>
                      </a:r>
                      <a:endParaRPr lang="en-US" altLang="zh-CN" sz="1800">
                        <a:latin typeface="Arial" panose="020B0604020202020204" pitchFamily="34" charset="0"/>
                        <a:cs typeface="Arial" panose="020B0604020202020204" pitchFamily="3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solidFill>
                  </a:tcPr>
                </a:tc>
              </a:tr>
            </a:tbl>
          </a:graphicData>
        </a:graphic>
      </p:graphicFrame>
      <p:graphicFrame>
        <p:nvGraphicFramePr>
          <p:cNvPr id="2" name="表格 1"/>
          <p:cNvGraphicFramePr/>
          <p:nvPr/>
        </p:nvGraphicFramePr>
        <p:xfrm>
          <a:off x="910590" y="1206500"/>
          <a:ext cx="2332355" cy="5235575"/>
        </p:xfrm>
        <a:graphic>
          <a:graphicData uri="http://schemas.openxmlformats.org/drawingml/2006/table">
            <a:tbl>
              <a:tblPr firstRow="1" bandRow="1">
                <a:tableStyleId>{5C22544A-7EE6-4342-B048-85BDC9FD1C3A}</a:tableStyleId>
              </a:tblPr>
              <a:tblGrid>
                <a:gridCol w="2332355"/>
              </a:tblGrid>
              <a:tr h="561600">
                <a:tc>
                  <a:txBody>
                    <a:bodyPr/>
                    <a:p>
                      <a:pPr algn="ctr">
                        <a:buNone/>
                      </a:pPr>
                      <a:r>
                        <a:rPr lang="en-US" altLang="zh-CN" sz="2000">
                          <a:latin typeface="Arial" panose="020B0604020202020204" pitchFamily="34" charset="0"/>
                          <a:cs typeface="Arial" panose="020B0604020202020204" pitchFamily="34" charset="0"/>
                        </a:rPr>
                        <a:t>Dimension</a:t>
                      </a:r>
                      <a:endParaRPr lang="en-US" altLang="zh-CN" sz="2000">
                        <a:latin typeface="Arial" panose="020B0604020202020204" pitchFamily="34" charset="0"/>
                        <a:cs typeface="Arial" panose="020B0604020202020204" pitchFamily="3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solidFill>
                  </a:tcPr>
                </a:tc>
              </a:tr>
              <a:tr h="1040400">
                <a:tc>
                  <a:txBody>
                    <a:bodyPr/>
                    <a:p>
                      <a:pPr algn="ctr">
                        <a:buNone/>
                      </a:pPr>
                      <a:r>
                        <a:rPr lang="en-US" altLang="zh-CN" sz="2000" b="1">
                          <a:latin typeface="Arial" panose="020B0604020202020204" pitchFamily="34" charset="0"/>
                          <a:cs typeface="Arial" panose="020B0604020202020204" pitchFamily="34" charset="0"/>
                        </a:rPr>
                        <a:t>Financial</a:t>
                      </a:r>
                      <a:endParaRPr lang="en-US" altLang="zh-CN" sz="2000" b="1">
                        <a:latin typeface="Arial" panose="020B0604020202020204" pitchFamily="34" charset="0"/>
                        <a:cs typeface="Arial" panose="020B0604020202020204" pitchFamily="3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solidFill>
                  </a:tcPr>
                </a:tc>
              </a:tr>
              <a:tr h="1530000">
                <a:tc>
                  <a:txBody>
                    <a:bodyPr/>
                    <a:p>
                      <a:pPr algn="ctr">
                        <a:buNone/>
                      </a:pPr>
                      <a:r>
                        <a:rPr lang="en-US" altLang="zh-CN" sz="2000" b="1">
                          <a:latin typeface="Arial" panose="020B0604020202020204" pitchFamily="34" charset="0"/>
                          <a:cs typeface="Arial" panose="020B0604020202020204" pitchFamily="34" charset="0"/>
                        </a:rPr>
                        <a:t>Customer</a:t>
                      </a:r>
                      <a:endParaRPr lang="en-US" altLang="zh-CN" sz="2000" b="1">
                        <a:latin typeface="Arial" panose="020B0604020202020204" pitchFamily="34" charset="0"/>
                        <a:cs typeface="Arial" panose="020B0604020202020204" pitchFamily="3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solidFill>
                  </a:tcPr>
                </a:tc>
              </a:tr>
              <a:tr h="1040400">
                <a:tc>
                  <a:txBody>
                    <a:bodyPr/>
                    <a:p>
                      <a:pPr algn="ctr">
                        <a:buNone/>
                      </a:pPr>
                      <a:r>
                        <a:rPr lang="en-US" altLang="zh-CN" sz="2000" b="1">
                          <a:latin typeface="Arial" panose="020B0604020202020204" pitchFamily="34" charset="0"/>
                          <a:cs typeface="Arial" panose="020B0604020202020204" pitchFamily="34" charset="0"/>
                        </a:rPr>
                        <a:t>Internal Processes</a:t>
                      </a:r>
                      <a:endParaRPr lang="en-US" altLang="zh-CN" sz="2000" b="1">
                        <a:latin typeface="Arial" panose="020B0604020202020204" pitchFamily="34" charset="0"/>
                        <a:cs typeface="Arial" panose="020B0604020202020204" pitchFamily="3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solidFill>
                  </a:tcPr>
                </a:tc>
              </a:tr>
              <a:tr h="1040400">
                <a:tc>
                  <a:txBody>
                    <a:bodyPr/>
                    <a:p>
                      <a:pPr algn="ctr">
                        <a:buNone/>
                      </a:pPr>
                      <a:r>
                        <a:rPr lang="en-US" altLang="zh-CN" sz="2000" b="1">
                          <a:latin typeface="Arial" panose="020B0604020202020204" pitchFamily="34" charset="0"/>
                          <a:cs typeface="Arial" panose="020B0604020202020204" pitchFamily="34" charset="0"/>
                        </a:rPr>
                        <a:t>Learning and Growth</a:t>
                      </a:r>
                      <a:endParaRPr lang="en-US" altLang="zh-CN" sz="2000" b="1">
                        <a:latin typeface="Arial" panose="020B0604020202020204" pitchFamily="34" charset="0"/>
                        <a:cs typeface="Arial" panose="020B0604020202020204" pitchFamily="34" charset="0"/>
                      </a:endParaRPr>
                    </a:p>
                  </a:txBody>
                  <a:tcPr anchor="ctr" anchorCtr="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1"/>
                    </a:solidFill>
                  </a:tcPr>
                </a:tc>
              </a:tr>
            </a:tbl>
          </a:graphicData>
        </a:graphic>
      </p:graphicFrame>
      <p:sp>
        <p:nvSpPr>
          <p:cNvPr id="5" name="TextBox 3"/>
          <p:cNvSpPr txBox="1"/>
          <p:nvPr/>
        </p:nvSpPr>
        <p:spPr>
          <a:xfrm>
            <a:off x="514985" y="369570"/>
            <a:ext cx="6292850" cy="461645"/>
          </a:xfrm>
          <a:prstGeom prst="rect">
            <a:avLst/>
          </a:prstGeom>
          <a:noFill/>
        </p:spPr>
        <p:txBody>
          <a:bodyPr vert="horz" wrap="square" lIns="91440" tIns="45720" rIns="91440" bIns="0" rtlCol="0" anchor="t" anchorCtr="0">
            <a:noAutofit/>
          </a:bodyPr>
          <a:lstStyle/>
          <a:p>
            <a:pPr algn="l">
              <a:lnSpc>
                <a:spcPct val="10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Measurement And Feedback System</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82120">
            <a:alpha val="100000"/>
          </a:srgbClr>
        </a:solidFill>
        <a:effectLst/>
      </p:bgPr>
    </p:bg>
    <p:spTree>
      <p:nvGrpSpPr>
        <p:cNvPr id="1" name=""/>
        <p:cNvGrpSpPr/>
        <p:nvPr/>
      </p:nvGrpSpPr>
      <p:grpSpPr>
        <a:xfrm>
          <a:off x="0" y="0"/>
          <a:ext cx="0" cy="0"/>
          <a:chOff x="0" y="0"/>
          <a:chExt cx="0" cy="0"/>
        </a:xfrm>
      </p:grpSpPr>
      <p:sp>
        <p:nvSpPr>
          <p:cNvPr id="3" name="AutoShape 11"/>
          <p:cNvSpPr/>
          <p:nvPr>
            <p:custDataLst>
              <p:tags r:id="rId1"/>
            </p:custDataLst>
          </p:nvPr>
        </p:nvSpPr>
        <p:spPr>
          <a:xfrm>
            <a:off x="1018456" y="1442321"/>
            <a:ext cx="946555" cy="946555"/>
          </a:xfrm>
          <a:prstGeom prst="ellipse">
            <a:avLst/>
          </a:prstGeom>
          <a:solidFill>
            <a:schemeClr val="accent1">
              <a:alpha val="100000"/>
            </a:schemeClr>
          </a:solidFill>
        </p:spPr>
      </p:sp>
      <p:sp>
        <p:nvSpPr>
          <p:cNvPr id="300007" name="AutoShape 3"/>
          <p:cNvSpPr/>
          <p:nvPr/>
        </p:nvSpPr>
        <p:spPr>
          <a:xfrm>
            <a:off x="450215" y="309245"/>
            <a:ext cx="4935855" cy="582295"/>
          </a:xfrm>
          <a:prstGeom prst="rect">
            <a:avLst/>
          </a:prstGeom>
          <a:solidFill>
            <a:srgbClr val="376057">
              <a:alpha val="100000"/>
            </a:srgbClr>
          </a:solidFill>
        </p:spPr>
      </p:sp>
      <p:sp>
        <p:nvSpPr>
          <p:cNvPr id="5" name="TextBox 5"/>
          <p:cNvSpPr txBox="1"/>
          <p:nvPr>
            <p:custDataLst>
              <p:tags r:id="rId2"/>
            </p:custDataLst>
          </p:nvPr>
        </p:nvSpPr>
        <p:spPr>
          <a:xfrm>
            <a:off x="433070" y="2317115"/>
            <a:ext cx="2116455" cy="3470275"/>
          </a:xfrm>
          <a:prstGeom prst="rect">
            <a:avLst/>
          </a:prstGeom>
        </p:spPr>
        <p:txBody>
          <a:bodyPr vert="horz" wrap="square" lIns="123825" tIns="123825" rIns="57150" bIns="123825" rtlCol="0" anchor="t" anchorCtr="0">
            <a:noAutofit/>
          </a:bodyPr>
          <a:lstStyle/>
          <a:p>
            <a:pPr algn="ctr">
              <a:lnSpc>
                <a:spcPct val="11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Phased Investment and Cost Overrun: Adopt a phased investment strategy, strictly control costs, prevent overrun, and ensure the smooth progress of the project.</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6" name="TextBox 6"/>
          <p:cNvSpPr txBox="1"/>
          <p:nvPr>
            <p:custDataLst>
              <p:tags r:id="rId3"/>
            </p:custDataLst>
          </p:nvPr>
        </p:nvSpPr>
        <p:spPr>
          <a:xfrm>
            <a:off x="2619731" y="2317408"/>
            <a:ext cx="2116763" cy="3367735"/>
          </a:xfrm>
          <a:prstGeom prst="rect">
            <a:avLst/>
          </a:prstGeom>
        </p:spPr>
        <p:txBody>
          <a:bodyPr vert="horz" wrap="square" lIns="123825" tIns="123825" rIns="57150" bIns="123825" rtlCol="0" anchor="t" anchorCtr="0">
            <a:noAutofit/>
          </a:bodyPr>
          <a:lstStyle/>
          <a:p>
            <a:pPr algn="ctr">
              <a:lnSpc>
                <a:spcPct val="11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Large-Scale Procurement and Long-Term Cooperation: Establish long-term cooperative relationships with multiple suppliers to achieve large-scale procurement, reduce costs, and ensure supply stability.</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7" name="TextBox 7"/>
          <p:cNvSpPr txBox="1"/>
          <p:nvPr>
            <p:custDataLst>
              <p:tags r:id="rId4"/>
            </p:custDataLst>
          </p:nvPr>
        </p:nvSpPr>
        <p:spPr>
          <a:xfrm>
            <a:off x="4873468" y="2317408"/>
            <a:ext cx="2116763" cy="3367735"/>
          </a:xfrm>
          <a:prstGeom prst="rect">
            <a:avLst/>
          </a:prstGeom>
        </p:spPr>
        <p:txBody>
          <a:bodyPr vert="horz" wrap="square" lIns="123825" tIns="123825" rIns="57150" bIns="123825" rtlCol="0" anchor="t" anchorCtr="0">
            <a:noAutofit/>
          </a:bodyPr>
          <a:lstStyle/>
          <a:p>
            <a:pPr>
              <a:lnSpc>
                <a:spcPct val="11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Diversification to Address Supply Chain Fluctuations: Select diversified suppliers to cope with risks brought by fluctuations in a single supply chain and ensure the unimpeded implementation of the strategy.</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8" name="TextBox 8"/>
          <p:cNvSpPr txBox="1"/>
          <p:nvPr>
            <p:custDataLst>
              <p:tags r:id="rId5"/>
            </p:custDataLst>
          </p:nvPr>
        </p:nvSpPr>
        <p:spPr>
          <a:xfrm>
            <a:off x="6973611" y="2317408"/>
            <a:ext cx="2116763" cy="3367735"/>
          </a:xfrm>
          <a:prstGeom prst="rect">
            <a:avLst/>
          </a:prstGeom>
        </p:spPr>
        <p:txBody>
          <a:bodyPr vert="horz" wrap="square" lIns="123825" tIns="123825" rIns="57150" bIns="123825" rtlCol="0" anchor="t" anchorCtr="0">
            <a:noAutofit/>
          </a:bodyPr>
          <a:lstStyle/>
          <a:p>
            <a:pPr algn="ctr">
              <a:lnSpc>
                <a:spcPct val="10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Improve Market Acceptance through Experiential Marketing: Enhance market acceptance through experiential marketing, deeply understand customer needs, and optimize products and services.</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9" name="TextBox 9"/>
          <p:cNvSpPr txBox="1"/>
          <p:nvPr>
            <p:custDataLst>
              <p:tags r:id="rId6"/>
            </p:custDataLst>
          </p:nvPr>
        </p:nvSpPr>
        <p:spPr>
          <a:xfrm>
            <a:off x="9140038" y="2317408"/>
            <a:ext cx="2116763" cy="3367735"/>
          </a:xfrm>
          <a:prstGeom prst="rect">
            <a:avLst/>
          </a:prstGeom>
        </p:spPr>
        <p:txBody>
          <a:bodyPr vert="horz" wrap="square" lIns="123825" tIns="123825" rIns="57150" bIns="123825" rtlCol="0" anchor="t" anchorCtr="0">
            <a:noAutofit/>
          </a:bodyPr>
          <a:lstStyle/>
          <a:p>
            <a:pPr algn="ctr">
              <a:lnSpc>
                <a:spcPct val="11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Affordable Pricing: Adopt a people-friendly price positioning to attract mass consumers, ensuring that products and services can be widely popularized to achieve sustainable development goals.</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1" name="TextBox 11"/>
          <p:cNvSpPr txBox="1"/>
          <p:nvPr>
            <p:custDataLst>
              <p:tags r:id="rId7"/>
            </p:custDataLst>
          </p:nvPr>
        </p:nvSpPr>
        <p:spPr>
          <a:xfrm>
            <a:off x="1018540" y="1513205"/>
            <a:ext cx="911225" cy="696595"/>
          </a:xfrm>
          <a:prstGeom prst="rect">
            <a:avLst/>
          </a:prstGeom>
        </p:spPr>
        <p:txBody>
          <a:bodyPr vert="horz" wrap="square" lIns="123825" tIns="123825" rIns="57150" bIns="123825" rtlCol="0" anchor="t" anchorCtr="0">
            <a:noAutofit/>
          </a:bodyPr>
          <a:lstStyle/>
          <a:p>
            <a:pPr algn="ctr">
              <a:lnSpc>
                <a:spcPct val="120000"/>
              </a:lnSpc>
            </a:pPr>
            <a:r>
              <a:rPr lang="en-US" sz="2800" b="1">
                <a:solidFill>
                  <a:srgbClr val="FFFFFF">
                    <a:alpha val="100000"/>
                  </a:srgbClr>
                </a:solidFill>
                <a:latin typeface="Arial" panose="020B0604020202020204" pitchFamily="34" charset="0"/>
                <a:ea typeface="微软雅黑" panose="020B0503020204020204" charset="-122"/>
                <a:cs typeface="Arial" panose="020B0604020202020204" pitchFamily="34" charset="0"/>
              </a:rPr>
              <a:t>01</a:t>
            </a:r>
            <a:endParaRPr lang="en-US" sz="2800" b="1">
              <a:solidFill>
                <a:srgbClr val="FFFFFF">
                  <a:alpha val="100000"/>
                </a:srgbClr>
              </a:solidFill>
              <a:latin typeface="Arial" panose="020B0604020202020204" pitchFamily="34" charset="0"/>
              <a:ea typeface="微软雅黑" panose="020B0503020204020204" charset="-122"/>
              <a:cs typeface="Arial" panose="020B0604020202020204" pitchFamily="34" charset="0"/>
            </a:endParaRPr>
          </a:p>
        </p:txBody>
      </p:sp>
      <p:sp>
        <p:nvSpPr>
          <p:cNvPr id="4" name="TextBox 3"/>
          <p:cNvSpPr txBox="1"/>
          <p:nvPr/>
        </p:nvSpPr>
        <p:spPr>
          <a:xfrm>
            <a:off x="514985" y="369570"/>
            <a:ext cx="4726940" cy="461645"/>
          </a:xfrm>
          <a:prstGeom prst="rect">
            <a:avLst/>
          </a:prstGeom>
          <a:noFill/>
        </p:spPr>
        <p:txBody>
          <a:bodyPr vert="horz" wrap="square" lIns="91440" tIns="45720" rIns="91440" bIns="0" rtlCol="0" anchor="t" anchorCtr="0">
            <a:noAutofit/>
          </a:bodyPr>
          <a:lstStyle/>
          <a:p>
            <a:pPr algn="l">
              <a:lnSpc>
                <a:spcPct val="10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Change And Risk Management</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endParaRPr>
          </a:p>
        </p:txBody>
      </p:sp>
      <p:sp>
        <p:nvSpPr>
          <p:cNvPr id="20" name="AutoShape 11"/>
          <p:cNvSpPr/>
          <p:nvPr>
            <p:custDataLst>
              <p:tags r:id="rId8"/>
            </p:custDataLst>
          </p:nvPr>
        </p:nvSpPr>
        <p:spPr>
          <a:xfrm>
            <a:off x="3204761" y="1442321"/>
            <a:ext cx="946555" cy="946555"/>
          </a:xfrm>
          <a:prstGeom prst="ellipse">
            <a:avLst/>
          </a:prstGeom>
          <a:solidFill>
            <a:schemeClr val="accent1">
              <a:alpha val="100000"/>
            </a:schemeClr>
          </a:solidFill>
        </p:spPr>
      </p:sp>
      <p:sp>
        <p:nvSpPr>
          <p:cNvPr id="21" name="AutoShape 11"/>
          <p:cNvSpPr/>
          <p:nvPr>
            <p:custDataLst>
              <p:tags r:id="rId9"/>
            </p:custDataLst>
          </p:nvPr>
        </p:nvSpPr>
        <p:spPr>
          <a:xfrm>
            <a:off x="5458376" y="1442321"/>
            <a:ext cx="946555" cy="946555"/>
          </a:xfrm>
          <a:prstGeom prst="ellipse">
            <a:avLst/>
          </a:prstGeom>
          <a:solidFill>
            <a:schemeClr val="accent1">
              <a:alpha val="100000"/>
            </a:schemeClr>
          </a:solidFill>
        </p:spPr>
      </p:sp>
      <p:sp>
        <p:nvSpPr>
          <p:cNvPr id="22" name="AutoShape 11"/>
          <p:cNvSpPr/>
          <p:nvPr>
            <p:custDataLst>
              <p:tags r:id="rId10"/>
            </p:custDataLst>
          </p:nvPr>
        </p:nvSpPr>
        <p:spPr>
          <a:xfrm>
            <a:off x="7558321" y="1442321"/>
            <a:ext cx="946555" cy="946555"/>
          </a:xfrm>
          <a:prstGeom prst="ellipse">
            <a:avLst/>
          </a:prstGeom>
          <a:solidFill>
            <a:schemeClr val="accent1">
              <a:alpha val="100000"/>
            </a:schemeClr>
          </a:solidFill>
        </p:spPr>
      </p:sp>
      <p:sp>
        <p:nvSpPr>
          <p:cNvPr id="23" name="AutoShape 11"/>
          <p:cNvSpPr/>
          <p:nvPr>
            <p:custDataLst>
              <p:tags r:id="rId11"/>
            </p:custDataLst>
          </p:nvPr>
        </p:nvSpPr>
        <p:spPr>
          <a:xfrm>
            <a:off x="9724941" y="1442321"/>
            <a:ext cx="946555" cy="946555"/>
          </a:xfrm>
          <a:prstGeom prst="ellipse">
            <a:avLst/>
          </a:prstGeom>
          <a:solidFill>
            <a:schemeClr val="accent1">
              <a:alpha val="100000"/>
            </a:schemeClr>
          </a:solidFill>
        </p:spPr>
      </p:sp>
      <p:sp>
        <p:nvSpPr>
          <p:cNvPr id="25" name="TextBox 11"/>
          <p:cNvSpPr txBox="1"/>
          <p:nvPr>
            <p:custDataLst>
              <p:tags r:id="rId12"/>
            </p:custDataLst>
          </p:nvPr>
        </p:nvSpPr>
        <p:spPr>
          <a:xfrm>
            <a:off x="3204845" y="1513205"/>
            <a:ext cx="911225" cy="696595"/>
          </a:xfrm>
          <a:prstGeom prst="rect">
            <a:avLst/>
          </a:prstGeom>
        </p:spPr>
        <p:txBody>
          <a:bodyPr vert="horz" wrap="square" lIns="123825" tIns="123825" rIns="57150" bIns="123825" rtlCol="0" anchor="t" anchorCtr="0">
            <a:noAutofit/>
          </a:bodyPr>
          <a:lstStyle/>
          <a:p>
            <a:pPr algn="ctr">
              <a:lnSpc>
                <a:spcPct val="120000"/>
              </a:lnSpc>
            </a:pPr>
            <a:r>
              <a:rPr lang="en-US" sz="2800" b="1">
                <a:solidFill>
                  <a:srgbClr val="FFFFFF">
                    <a:alpha val="100000"/>
                  </a:srgbClr>
                </a:solidFill>
                <a:latin typeface="Arial" panose="020B0604020202020204" pitchFamily="34" charset="0"/>
                <a:ea typeface="微软雅黑" panose="020B0503020204020204" charset="-122"/>
                <a:cs typeface="Arial" panose="020B0604020202020204" pitchFamily="34" charset="0"/>
              </a:rPr>
              <a:t>02</a:t>
            </a:r>
            <a:endParaRPr lang="en-US" sz="2800" b="1">
              <a:solidFill>
                <a:srgbClr val="FFFFFF">
                  <a:alpha val="100000"/>
                </a:srgbClr>
              </a:solidFill>
              <a:latin typeface="Arial" panose="020B0604020202020204" pitchFamily="34" charset="0"/>
              <a:ea typeface="微软雅黑" panose="020B0503020204020204" charset="-122"/>
              <a:cs typeface="Arial" panose="020B0604020202020204" pitchFamily="34" charset="0"/>
            </a:endParaRPr>
          </a:p>
        </p:txBody>
      </p:sp>
      <p:sp>
        <p:nvSpPr>
          <p:cNvPr id="26" name="TextBox 11"/>
          <p:cNvSpPr txBox="1"/>
          <p:nvPr>
            <p:custDataLst>
              <p:tags r:id="rId13"/>
            </p:custDataLst>
          </p:nvPr>
        </p:nvSpPr>
        <p:spPr>
          <a:xfrm>
            <a:off x="5427345" y="1513205"/>
            <a:ext cx="911225" cy="696595"/>
          </a:xfrm>
          <a:prstGeom prst="rect">
            <a:avLst/>
          </a:prstGeom>
        </p:spPr>
        <p:txBody>
          <a:bodyPr vert="horz" wrap="square" lIns="123825" tIns="123825" rIns="57150" bIns="123825" rtlCol="0" anchor="t" anchorCtr="0">
            <a:noAutofit/>
          </a:bodyPr>
          <a:lstStyle/>
          <a:p>
            <a:pPr algn="ctr">
              <a:lnSpc>
                <a:spcPct val="120000"/>
              </a:lnSpc>
            </a:pPr>
            <a:r>
              <a:rPr lang="en-US" sz="2800" b="1">
                <a:solidFill>
                  <a:srgbClr val="FFFFFF">
                    <a:alpha val="100000"/>
                  </a:srgbClr>
                </a:solidFill>
                <a:latin typeface="Arial" panose="020B0604020202020204" pitchFamily="34" charset="0"/>
                <a:ea typeface="微软雅黑" panose="020B0503020204020204" charset="-122"/>
                <a:cs typeface="Arial" panose="020B0604020202020204" pitchFamily="34" charset="0"/>
              </a:rPr>
              <a:t>03</a:t>
            </a:r>
            <a:endParaRPr lang="en-US" sz="2800" b="1">
              <a:solidFill>
                <a:srgbClr val="FFFFFF">
                  <a:alpha val="100000"/>
                </a:srgbClr>
              </a:solidFill>
              <a:latin typeface="Arial" panose="020B0604020202020204" pitchFamily="34" charset="0"/>
              <a:ea typeface="微软雅黑" panose="020B0503020204020204" charset="-122"/>
              <a:cs typeface="Arial" panose="020B0604020202020204" pitchFamily="34" charset="0"/>
            </a:endParaRPr>
          </a:p>
        </p:txBody>
      </p:sp>
      <p:sp>
        <p:nvSpPr>
          <p:cNvPr id="27" name="TextBox 11"/>
          <p:cNvSpPr txBox="1"/>
          <p:nvPr>
            <p:custDataLst>
              <p:tags r:id="rId14"/>
            </p:custDataLst>
          </p:nvPr>
        </p:nvSpPr>
        <p:spPr>
          <a:xfrm>
            <a:off x="7558405" y="1513205"/>
            <a:ext cx="911225" cy="696595"/>
          </a:xfrm>
          <a:prstGeom prst="rect">
            <a:avLst/>
          </a:prstGeom>
        </p:spPr>
        <p:txBody>
          <a:bodyPr vert="horz" wrap="square" lIns="123825" tIns="123825" rIns="57150" bIns="123825" rtlCol="0" anchor="t" anchorCtr="0">
            <a:noAutofit/>
          </a:bodyPr>
          <a:lstStyle/>
          <a:p>
            <a:pPr algn="ctr">
              <a:lnSpc>
                <a:spcPct val="120000"/>
              </a:lnSpc>
            </a:pPr>
            <a:r>
              <a:rPr lang="en-US" sz="2800" b="1">
                <a:solidFill>
                  <a:srgbClr val="FFFFFF">
                    <a:alpha val="100000"/>
                  </a:srgbClr>
                </a:solidFill>
                <a:latin typeface="Arial" panose="020B0604020202020204" pitchFamily="34" charset="0"/>
                <a:ea typeface="微软雅黑" panose="020B0503020204020204" charset="-122"/>
                <a:cs typeface="Arial" panose="020B0604020202020204" pitchFamily="34" charset="0"/>
              </a:rPr>
              <a:t>04</a:t>
            </a:r>
            <a:endParaRPr lang="en-US" sz="2800" b="1">
              <a:solidFill>
                <a:srgbClr val="FFFFFF">
                  <a:alpha val="100000"/>
                </a:srgbClr>
              </a:solidFill>
              <a:latin typeface="Arial" panose="020B0604020202020204" pitchFamily="34" charset="0"/>
              <a:ea typeface="微软雅黑" panose="020B0503020204020204" charset="-122"/>
              <a:cs typeface="Arial" panose="020B0604020202020204" pitchFamily="34" charset="0"/>
            </a:endParaRPr>
          </a:p>
        </p:txBody>
      </p:sp>
      <p:sp>
        <p:nvSpPr>
          <p:cNvPr id="28" name="TextBox 11"/>
          <p:cNvSpPr txBox="1"/>
          <p:nvPr>
            <p:custDataLst>
              <p:tags r:id="rId15"/>
            </p:custDataLst>
          </p:nvPr>
        </p:nvSpPr>
        <p:spPr>
          <a:xfrm>
            <a:off x="9725025" y="1513205"/>
            <a:ext cx="911225" cy="696595"/>
          </a:xfrm>
          <a:prstGeom prst="rect">
            <a:avLst/>
          </a:prstGeom>
        </p:spPr>
        <p:txBody>
          <a:bodyPr vert="horz" wrap="square" lIns="123825" tIns="123825" rIns="57150" bIns="123825" rtlCol="0" anchor="t" anchorCtr="0">
            <a:noAutofit/>
          </a:bodyPr>
          <a:lstStyle/>
          <a:p>
            <a:pPr algn="ctr">
              <a:lnSpc>
                <a:spcPct val="120000"/>
              </a:lnSpc>
            </a:pPr>
            <a:r>
              <a:rPr lang="en-US" sz="2800" b="1">
                <a:solidFill>
                  <a:srgbClr val="FFFFFF">
                    <a:alpha val="100000"/>
                  </a:srgbClr>
                </a:solidFill>
                <a:latin typeface="Arial" panose="020B0604020202020204" pitchFamily="34" charset="0"/>
                <a:ea typeface="微软雅黑" panose="020B0503020204020204" charset="-122"/>
                <a:cs typeface="Arial" panose="020B0604020202020204" pitchFamily="34" charset="0"/>
              </a:rPr>
              <a:t>05</a:t>
            </a:r>
            <a:endParaRPr lang="en-US" sz="2800" b="1">
              <a:solidFill>
                <a:srgbClr val="FFFFFF">
                  <a:alpha val="100000"/>
                </a:srgbClr>
              </a:solidFill>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82120">
            <a:alpha val="100000"/>
          </a:srgbClr>
        </a:solidFill>
        <a:effectLst/>
      </p:bgPr>
    </p:bg>
    <p:spTree>
      <p:nvGrpSpPr>
        <p:cNvPr id="1" name=""/>
        <p:cNvGrpSpPr/>
        <p:nvPr/>
      </p:nvGrpSpPr>
      <p:grpSpPr>
        <a:xfrm>
          <a:off x="0" y="0"/>
          <a:ext cx="0" cy="0"/>
          <a:chOff x="0" y="0"/>
          <a:chExt cx="0" cy="0"/>
        </a:xfrm>
      </p:grpSpPr>
      <p:sp>
        <p:nvSpPr>
          <p:cNvPr id="300003" name="AutoShape 2"/>
          <p:cNvSpPr/>
          <p:nvPr/>
        </p:nvSpPr>
        <p:spPr>
          <a:xfrm>
            <a:off x="0" y="0"/>
            <a:ext cx="9510332" cy="6858000"/>
          </a:xfrm>
          <a:prstGeom prst="rect">
            <a:avLst/>
          </a:prstGeom>
          <a:blipFill dpi="0" rotWithShape="1">
            <a:blip r:embed="rId1">
              <a:alphaModFix amt="100000"/>
            </a:blip>
            <a:tile tx="0" ty="0" sx="100000" sy="100000" flip="none" algn="ctr"/>
          </a:blipFill>
        </p:spPr>
      </p:sp>
      <p:sp>
        <p:nvSpPr>
          <p:cNvPr id="300007" name="AutoShape 3"/>
          <p:cNvSpPr/>
          <p:nvPr/>
        </p:nvSpPr>
        <p:spPr>
          <a:xfrm>
            <a:off x="6095365" y="2202180"/>
            <a:ext cx="6096635" cy="2384425"/>
          </a:xfrm>
          <a:prstGeom prst="rect">
            <a:avLst/>
          </a:prstGeom>
          <a:solidFill>
            <a:srgbClr val="376057">
              <a:alpha val="100000"/>
            </a:srgbClr>
          </a:solidFill>
        </p:spPr>
      </p:sp>
      <p:sp>
        <p:nvSpPr>
          <p:cNvPr id="2" name="TextBox 7"/>
          <p:cNvSpPr txBox="1"/>
          <p:nvPr/>
        </p:nvSpPr>
        <p:spPr>
          <a:xfrm>
            <a:off x="6358255" y="2507615"/>
            <a:ext cx="5571490" cy="1642745"/>
          </a:xfrm>
          <a:prstGeom prst="rect">
            <a:avLst/>
          </a:prstGeom>
          <a:noFill/>
        </p:spPr>
        <p:txBody>
          <a:bodyPr vert="horz" wrap="square" lIns="91440" tIns="45720" rIns="91440" bIns="45720" rtlCol="0" anchor="t" anchorCtr="0">
            <a:normAutofit fontScale="25000"/>
          </a:bodyPr>
          <a:lstStyle/>
          <a:p>
            <a:pPr algn="ctr">
              <a:lnSpc>
                <a:spcPct val="100000"/>
              </a:lnSpc>
            </a:pPr>
            <a:r>
              <a:rPr lang="en-US" altLang="zh-CN" sz="16000">
                <a:solidFill>
                  <a:srgbClr val="FFFFFF">
                    <a:alpha val="100000"/>
                  </a:srgbClr>
                </a:solidFill>
                <a:latin typeface="Arial" panose="020B0604020202020204" pitchFamily="34" charset="0"/>
                <a:ea typeface="思源黑体 CN Bold"/>
                <a:cs typeface="Arial" panose="020B0604020202020204" pitchFamily="34" charset="0"/>
                <a:sym typeface="+mn-ea"/>
              </a:rPr>
              <a:t>Summary: CSR and Sustainable </a:t>
            </a:r>
            <a:endParaRPr lang="en-US" altLang="zh-CN" sz="16000">
              <a:solidFill>
                <a:srgbClr val="FFFFFF">
                  <a:alpha val="100000"/>
                </a:srgbClr>
              </a:solidFill>
              <a:latin typeface="Arial" panose="020B0604020202020204" pitchFamily="34" charset="0"/>
              <a:ea typeface="思源黑体 CN Bold"/>
              <a:cs typeface="Arial" panose="020B0604020202020204" pitchFamily="34" charset="0"/>
              <a:sym typeface="+mn-ea"/>
            </a:endParaRPr>
          </a:p>
          <a:p>
            <a:pPr algn="ctr">
              <a:lnSpc>
                <a:spcPct val="100000"/>
              </a:lnSpc>
            </a:pPr>
            <a:r>
              <a:rPr lang="en-US" altLang="zh-CN" sz="16000">
                <a:solidFill>
                  <a:srgbClr val="FFFFFF">
                    <a:alpha val="100000"/>
                  </a:srgbClr>
                </a:solidFill>
                <a:latin typeface="Arial" panose="020B0604020202020204" pitchFamily="34" charset="0"/>
                <a:ea typeface="思源黑体 CN Bold"/>
                <a:cs typeface="Arial" panose="020B0604020202020204" pitchFamily="34" charset="0"/>
                <a:sym typeface="+mn-ea"/>
              </a:rPr>
              <a:t>Development Value</a:t>
            </a:r>
            <a:endParaRPr lang="en-US" altLang="zh-CN" sz="7800">
              <a:solidFill>
                <a:srgbClr val="FFFFFF">
                  <a:alpha val="100000"/>
                </a:srgbClr>
              </a:solidFill>
              <a:latin typeface="思源黑体 CN Bold"/>
              <a:ea typeface="思源黑体 CN Bold"/>
              <a:cs typeface="思源黑体 CN Bold"/>
            </a:endParaRPr>
          </a:p>
          <a:p>
            <a:pPr algn="r">
              <a:lnSpc>
                <a:spcPct val="100000"/>
              </a:lnSpc>
            </a:pPr>
            <a:endParaRPr lang="zh-CN" altLang="en-US" sz="7800">
              <a:solidFill>
                <a:srgbClr val="FFFFFF">
                  <a:alpha val="100000"/>
                </a:srgbClr>
              </a:solidFill>
              <a:latin typeface="思源黑体 CN Bold"/>
              <a:ea typeface="思源黑体 CN Bold"/>
              <a:cs typeface="思源黑体 CN 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300007" name="AutoShape 3"/>
          <p:cNvSpPr/>
          <p:nvPr/>
        </p:nvSpPr>
        <p:spPr>
          <a:xfrm>
            <a:off x="450215" y="309245"/>
            <a:ext cx="5252085" cy="954405"/>
          </a:xfrm>
          <a:prstGeom prst="rect">
            <a:avLst/>
          </a:prstGeom>
          <a:solidFill>
            <a:srgbClr val="376057">
              <a:alpha val="100000"/>
            </a:srgbClr>
          </a:solidFill>
        </p:spPr>
      </p:sp>
      <p:grpSp>
        <p:nvGrpSpPr>
          <p:cNvPr id="600046" name="Group 5"/>
          <p:cNvGrpSpPr/>
          <p:nvPr/>
        </p:nvGrpSpPr>
        <p:grpSpPr>
          <a:xfrm rot="0">
            <a:off x="6637973" y="-2254282"/>
            <a:ext cx="7717345" cy="11422761"/>
            <a:chOff x="6637973" y="-2254282"/>
            <a:chExt cx="7717345" cy="11422761"/>
          </a:xfrm>
        </p:grpSpPr>
        <p:sp>
          <p:nvSpPr>
            <p:cNvPr id="600032" name="Freeform 6"/>
            <p:cNvSpPr/>
            <p:nvPr/>
          </p:nvSpPr>
          <p:spPr>
            <a:xfrm rot="2700000">
              <a:off x="6637973" y="-2254282"/>
              <a:ext cx="4699254" cy="4587526"/>
            </a:xfrm>
            <a:custGeom>
              <a:avLst/>
              <a:gdLst/>
              <a:ahLst/>
              <a:cxnLst/>
              <a:rect l="l" t="t" r="r" b="b"/>
              <a:pathLst>
                <a:path w="4699259" h="4587528">
                  <a:moveTo>
                    <a:pt x="0" y="4587527"/>
                  </a:moveTo>
                  <a:lnTo>
                    <a:pt x="4587527" y="0"/>
                  </a:lnTo>
                  <a:lnTo>
                    <a:pt x="4699258" y="111731"/>
                  </a:lnTo>
                  <a:lnTo>
                    <a:pt x="4699259" y="4587528"/>
                  </a:lnTo>
                  <a:lnTo>
                    <a:pt x="0" y="4587527"/>
                  </a:lnTo>
                </a:path>
              </a:pathLst>
            </a:custGeom>
            <a:blipFill dpi="0" rotWithShape="0">
              <a:blip r:embed="rId1">
                <a:alphaModFix amt="100000"/>
              </a:blip>
              <a:stretch>
                <a:fillRect/>
              </a:stretch>
            </a:blipFill>
          </p:spPr>
        </p:sp>
        <p:sp>
          <p:nvSpPr>
            <p:cNvPr id="600031" name="Freeform 7"/>
            <p:cNvSpPr/>
            <p:nvPr/>
          </p:nvSpPr>
          <p:spPr>
            <a:xfrm rot="2700000">
              <a:off x="10028682" y="1265015"/>
              <a:ext cx="4326636" cy="4326636"/>
            </a:xfrm>
            <a:custGeom>
              <a:avLst/>
              <a:gdLst/>
              <a:ahLst/>
              <a:cxnLst/>
              <a:rect l="l" t="t" r="r" b="b"/>
              <a:pathLst>
                <a:path w="4326639" h="4326640">
                  <a:moveTo>
                    <a:pt x="0" y="0"/>
                  </a:moveTo>
                  <a:lnTo>
                    <a:pt x="4326639" y="4326640"/>
                  </a:lnTo>
                  <a:lnTo>
                    <a:pt x="0" y="4326640"/>
                  </a:lnTo>
                  <a:lnTo>
                    <a:pt x="0" y="0"/>
                  </a:lnTo>
                </a:path>
              </a:pathLst>
            </a:custGeom>
            <a:blipFill dpi="0" rotWithShape="0">
              <a:blip r:embed="rId2">
                <a:alphaModFix amt="100000"/>
              </a:blip>
              <a:stretch>
                <a:fillRect/>
              </a:stretch>
            </a:blipFill>
          </p:spPr>
        </p:sp>
        <p:sp>
          <p:nvSpPr>
            <p:cNvPr id="600030" name="Freeform 8"/>
            <p:cNvSpPr/>
            <p:nvPr/>
          </p:nvSpPr>
          <p:spPr>
            <a:xfrm rot="2700000">
              <a:off x="6692455" y="4469225"/>
              <a:ext cx="4588478" cy="4699254"/>
            </a:xfrm>
            <a:custGeom>
              <a:avLst/>
              <a:gdLst/>
              <a:ahLst/>
              <a:cxnLst/>
              <a:rect l="l" t="t" r="r" b="b"/>
              <a:pathLst>
                <a:path w="4588454" h="4699251">
                  <a:moveTo>
                    <a:pt x="0" y="1"/>
                  </a:moveTo>
                  <a:lnTo>
                    <a:pt x="4477656" y="0"/>
                  </a:lnTo>
                  <a:lnTo>
                    <a:pt x="4588454" y="110798"/>
                  </a:lnTo>
                  <a:lnTo>
                    <a:pt x="0" y="4699251"/>
                  </a:lnTo>
                  <a:lnTo>
                    <a:pt x="0" y="1"/>
                  </a:lnTo>
                </a:path>
              </a:pathLst>
            </a:custGeom>
            <a:blipFill dpi="0" rotWithShape="0">
              <a:blip r:embed="rId3">
                <a:alphaModFix amt="100000"/>
              </a:blip>
              <a:stretch>
                <a:fillRect/>
              </a:stretch>
            </a:blipFill>
          </p:spPr>
        </p:sp>
      </p:grpSp>
      <p:grpSp>
        <p:nvGrpSpPr>
          <p:cNvPr id="10" name="Group 10"/>
          <p:cNvGrpSpPr/>
          <p:nvPr/>
        </p:nvGrpSpPr>
        <p:grpSpPr>
          <a:xfrm rot="0">
            <a:off x="450215" y="1727835"/>
            <a:ext cx="5970270" cy="1595121"/>
            <a:chOff x="450185" y="1727639"/>
            <a:chExt cx="5969891" cy="1595253"/>
          </a:xfrm>
        </p:grpSpPr>
        <p:sp>
          <p:nvSpPr>
            <p:cNvPr id="600063" name="TextBox 11"/>
            <p:cNvSpPr txBox="1"/>
            <p:nvPr/>
          </p:nvSpPr>
          <p:spPr>
            <a:xfrm>
              <a:off x="450185" y="2132803"/>
              <a:ext cx="5969891" cy="1190089"/>
            </a:xfrm>
            <a:prstGeom prst="rect">
              <a:avLst/>
            </a:prstGeom>
            <a:noFill/>
          </p:spPr>
          <p:txBody>
            <a:bodyPr vert="horz" wrap="square" lIns="91440" tIns="45720" rIns="91440" bIns="0" rtlCol="0" anchor="t" anchorCtr="0">
              <a:noAutofit/>
            </a:bodyPr>
            <a:lstStyle/>
            <a:p>
              <a:pPr algn="l">
                <a:lnSpc>
                  <a:spcPct val="110000"/>
                </a:lnSpc>
              </a:pPr>
              <a:r>
                <a:rPr lang="en-US" altLang="zh-CN">
                  <a:solidFill>
                    <a:srgbClr val="FFFFFF">
                      <a:alpha val="75000"/>
                    </a:srgbClr>
                  </a:solidFill>
                  <a:latin typeface="Arial" panose="020B0604020202020204" pitchFamily="34" charset="0"/>
                  <a:ea typeface="思源黑体 CN Normal" panose="020B0400000000000000" charset="-122"/>
                  <a:cs typeface="Arial" panose="020B0604020202020204" pitchFamily="34" charset="0"/>
                </a:rPr>
                <a:t>IKEA builds a stable supply chain in the Chinese market through fair trade and sustainable development practices, actively giving back to the community, supporting employee development, and achieving a harmonious unity of social value and business success.</a:t>
              </a:r>
              <a:endParaRPr lang="en-US" altLang="zh-CN">
                <a:solidFill>
                  <a:srgbClr val="FFFFFF">
                    <a:alpha val="75000"/>
                  </a:srgbClr>
                </a:solidFill>
                <a:latin typeface="Arial" panose="020B0604020202020204" pitchFamily="34" charset="0"/>
                <a:ea typeface="思源黑体 CN Normal" panose="020B0400000000000000" charset="-122"/>
                <a:cs typeface="Arial" panose="020B0604020202020204" pitchFamily="34" charset="0"/>
              </a:endParaRPr>
            </a:p>
          </p:txBody>
        </p:sp>
        <p:sp>
          <p:nvSpPr>
            <p:cNvPr id="600064" name="TextBox 12"/>
            <p:cNvSpPr txBox="1"/>
            <p:nvPr/>
          </p:nvSpPr>
          <p:spPr>
            <a:xfrm>
              <a:off x="450185" y="1727639"/>
              <a:ext cx="4499324" cy="337185"/>
            </a:xfrm>
            <a:prstGeom prst="rect">
              <a:avLst/>
            </a:prstGeom>
            <a:noFill/>
          </p:spPr>
          <p:txBody>
            <a:bodyPr vert="horz" wrap="square" lIns="91440" tIns="45720" rIns="91440" bIns="0" rtlCol="0" anchor="t" anchorCtr="0">
              <a:normAutofit/>
            </a:bodyPr>
            <a:lstStyle/>
            <a:p>
              <a:pPr algn="l">
                <a:lnSpc>
                  <a:spcPct val="80000"/>
                </a:lnSpc>
              </a:pPr>
              <a:r>
                <a:rPr lang="en-US" altLang="zh-CN" sz="2000" b="1">
                  <a:solidFill>
                    <a:srgbClr val="35A1AD">
                      <a:alpha val="100000"/>
                    </a:srgbClr>
                  </a:solidFill>
                  <a:latin typeface="Arial" panose="020B0604020202020204" pitchFamily="34" charset="0"/>
                  <a:ea typeface="思源黑体 CN Bold"/>
                  <a:cs typeface="Arial" panose="020B0604020202020204" pitchFamily="34" charset="0"/>
                </a:rPr>
                <a:t>Fair Supply Chain and Social Value</a:t>
              </a:r>
              <a:endParaRPr lang="en-US" altLang="zh-CN" sz="2000" b="1">
                <a:solidFill>
                  <a:srgbClr val="35A1AD">
                    <a:alpha val="100000"/>
                  </a:srgbClr>
                </a:solidFill>
                <a:latin typeface="Arial" panose="020B0604020202020204" pitchFamily="34" charset="0"/>
                <a:ea typeface="思源黑体 CN Bold"/>
                <a:cs typeface="Arial" panose="020B0604020202020204" pitchFamily="34" charset="0"/>
              </a:endParaRPr>
            </a:p>
          </p:txBody>
        </p:sp>
      </p:grpSp>
      <p:grpSp>
        <p:nvGrpSpPr>
          <p:cNvPr id="15" name="Group 15"/>
          <p:cNvGrpSpPr/>
          <p:nvPr/>
        </p:nvGrpSpPr>
        <p:grpSpPr>
          <a:xfrm rot="0">
            <a:off x="450215" y="4192269"/>
            <a:ext cx="5970270" cy="1762126"/>
            <a:chOff x="450185" y="4192506"/>
            <a:chExt cx="5969891" cy="1762272"/>
          </a:xfrm>
        </p:grpSpPr>
        <p:sp>
          <p:nvSpPr>
            <p:cNvPr id="600071" name="TextBox 16"/>
            <p:cNvSpPr txBox="1"/>
            <p:nvPr/>
          </p:nvSpPr>
          <p:spPr>
            <a:xfrm>
              <a:off x="450185" y="4764689"/>
              <a:ext cx="5580660" cy="1190089"/>
            </a:xfrm>
            <a:prstGeom prst="rect">
              <a:avLst/>
            </a:prstGeom>
            <a:noFill/>
          </p:spPr>
          <p:txBody>
            <a:bodyPr vert="horz" wrap="square" lIns="91440" tIns="45720" rIns="91440" bIns="0" rtlCol="0" anchor="t" anchorCtr="0">
              <a:noAutofit/>
            </a:bodyPr>
            <a:lstStyle/>
            <a:p>
              <a:pPr algn="l">
                <a:lnSpc>
                  <a:spcPct val="120000"/>
                </a:lnSpc>
              </a:pPr>
              <a:r>
                <a:rPr lang="en-US" altLang="zh-CN">
                  <a:solidFill>
                    <a:srgbClr val="FFFFFF">
                      <a:alpha val="75000"/>
                    </a:srgbClr>
                  </a:solidFill>
                  <a:latin typeface="Arial" panose="020B0604020202020204" pitchFamily="34" charset="0"/>
                  <a:ea typeface="思源黑体 CN Normal" panose="020B0400000000000000" charset="-122"/>
                  <a:cs typeface="Arial" panose="020B0604020202020204" pitchFamily="34" charset="0"/>
                </a:rPr>
                <a:t>Emphasize product recycling and carbon footprint reduction, promote green lifestyles, enhance brand social image, strengthen consumer loyalty, and lay a solid foundation for business expansion.</a:t>
              </a:r>
              <a:endParaRPr lang="en-US" altLang="zh-CN">
                <a:solidFill>
                  <a:srgbClr val="FFFFFF">
                    <a:alpha val="75000"/>
                  </a:srgbClr>
                </a:solidFill>
                <a:latin typeface="Arial" panose="020B0604020202020204" pitchFamily="34" charset="0"/>
                <a:ea typeface="思源黑体 CN Normal" panose="020B0400000000000000" charset="-122"/>
                <a:cs typeface="Arial" panose="020B0604020202020204" pitchFamily="34" charset="0"/>
              </a:endParaRPr>
            </a:p>
          </p:txBody>
        </p:sp>
        <p:sp>
          <p:nvSpPr>
            <p:cNvPr id="600072" name="TextBox 17"/>
            <p:cNvSpPr txBox="1"/>
            <p:nvPr/>
          </p:nvSpPr>
          <p:spPr>
            <a:xfrm>
              <a:off x="450185" y="4192506"/>
              <a:ext cx="5969891" cy="337213"/>
            </a:xfrm>
            <a:prstGeom prst="rect">
              <a:avLst/>
            </a:prstGeom>
            <a:noFill/>
          </p:spPr>
          <p:txBody>
            <a:bodyPr vert="horz" wrap="square" lIns="91440" tIns="45720" rIns="91440" bIns="0" rtlCol="0" anchor="t" anchorCtr="0">
              <a:noAutofit/>
            </a:bodyPr>
            <a:lstStyle/>
            <a:p>
              <a:pPr algn="l">
                <a:lnSpc>
                  <a:spcPct val="80000"/>
                </a:lnSpc>
              </a:pPr>
              <a:r>
                <a:rPr lang="en-US" altLang="zh-CN" sz="2000" b="1">
                  <a:solidFill>
                    <a:srgbClr val="35A1AD">
                      <a:alpha val="100000"/>
                    </a:srgbClr>
                  </a:solidFill>
                  <a:latin typeface="Arial" panose="020B0604020202020204" pitchFamily="34" charset="0"/>
                  <a:ea typeface="思源黑体 CN Bold"/>
                  <a:cs typeface="Arial" panose="020B0604020202020204" pitchFamily="34" charset="0"/>
                </a:rPr>
                <a:t>Circular Economy, Carbon Environment, and Brand Reputation</a:t>
              </a:r>
              <a:endParaRPr lang="en-US" altLang="zh-CN" sz="2000" b="1">
                <a:solidFill>
                  <a:srgbClr val="35A1AD">
                    <a:alpha val="100000"/>
                  </a:srgbClr>
                </a:solidFill>
                <a:latin typeface="Arial" panose="020B0604020202020204" pitchFamily="34" charset="0"/>
                <a:ea typeface="思源黑体 CN Bold"/>
                <a:cs typeface="Arial" panose="020B0604020202020204" pitchFamily="34" charset="0"/>
              </a:endParaRPr>
            </a:p>
          </p:txBody>
        </p:sp>
      </p:grpSp>
      <p:grpSp>
        <p:nvGrpSpPr>
          <p:cNvPr id="600074" name="Group 19"/>
          <p:cNvGrpSpPr/>
          <p:nvPr/>
        </p:nvGrpSpPr>
        <p:grpSpPr>
          <a:xfrm rot="0">
            <a:off x="7625525" y="2893314"/>
            <a:ext cx="1072610" cy="1072610"/>
            <a:chOff x="7625525" y="2893314"/>
            <a:chExt cx="1072610" cy="1072610"/>
          </a:xfrm>
        </p:grpSpPr>
        <p:sp>
          <p:nvSpPr>
            <p:cNvPr id="600015" name="AutoShape 20"/>
            <p:cNvSpPr/>
            <p:nvPr/>
          </p:nvSpPr>
          <p:spPr>
            <a:xfrm rot="2700000">
              <a:off x="7625525" y="2893314"/>
              <a:ext cx="1072610" cy="1072610"/>
            </a:xfrm>
            <a:prstGeom prst="rect">
              <a:avLst/>
            </a:prstGeom>
            <a:solidFill>
              <a:srgbClr val="376057">
                <a:alpha val="100000"/>
              </a:srgbClr>
            </a:solidFill>
          </p:spPr>
        </p:sp>
        <p:pic>
          <p:nvPicPr>
            <p:cNvPr id="600073" name="Picture 21"/>
            <p:cNvPicPr>
              <a:picLocks noChangeAspect="1"/>
            </p:cNvPicPr>
            <p:nvPr/>
          </p:nvPicPr>
          <p:blipFill>
            <a:blip r:embed="rId4"/>
            <a:srcRect/>
            <a:stretch>
              <a:fillRect/>
            </a:stretch>
          </p:blipFill>
          <p:spPr>
            <a:xfrm>
              <a:off x="7891843" y="3159633"/>
              <a:ext cx="539972" cy="539972"/>
            </a:xfrm>
            <a:prstGeom prst="rect">
              <a:avLst/>
            </a:prstGeom>
          </p:spPr>
        </p:pic>
      </p:grpSp>
      <p:sp>
        <p:nvSpPr>
          <p:cNvPr id="4" name="TextBox 3"/>
          <p:cNvSpPr txBox="1"/>
          <p:nvPr/>
        </p:nvSpPr>
        <p:spPr>
          <a:xfrm>
            <a:off x="514985" y="369570"/>
            <a:ext cx="5297805" cy="461645"/>
          </a:xfrm>
          <a:prstGeom prst="rect">
            <a:avLst/>
          </a:prstGeom>
          <a:noFill/>
        </p:spPr>
        <p:txBody>
          <a:bodyPr vert="horz" wrap="square" lIns="91440" tIns="45720" rIns="91440" bIns="0" rtlCol="0" anchor="t" anchorCtr="0">
            <a:noAutofit/>
          </a:bodyPr>
          <a:lstStyle/>
          <a:p>
            <a:pPr algn="l">
              <a:lnSpc>
                <a:spcPct val="10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Summary: CSR And Sustainable Developmet Value</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2120">
            <a:alpha val="100000"/>
          </a:srgbClr>
        </a:solidFill>
        <a:effectLst/>
      </p:bgPr>
    </p:bg>
    <p:spTree>
      <p:nvGrpSpPr>
        <p:cNvPr id="1" name=""/>
        <p:cNvGrpSpPr/>
        <p:nvPr/>
      </p:nvGrpSpPr>
      <p:grpSpPr>
        <a:xfrm>
          <a:off x="0" y="0"/>
          <a:ext cx="0" cy="0"/>
          <a:chOff x="0" y="0"/>
          <a:chExt cx="0" cy="0"/>
        </a:xfrm>
      </p:grpSpPr>
      <p:sp>
        <p:nvSpPr>
          <p:cNvPr id="300003" name="AutoShape 2"/>
          <p:cNvSpPr/>
          <p:nvPr/>
        </p:nvSpPr>
        <p:spPr>
          <a:xfrm>
            <a:off x="0" y="0"/>
            <a:ext cx="9510332" cy="6858000"/>
          </a:xfrm>
          <a:prstGeom prst="rect">
            <a:avLst/>
          </a:prstGeom>
          <a:blipFill dpi="0" rotWithShape="1">
            <a:blip r:embed="rId1">
              <a:alphaModFix amt="100000"/>
            </a:blip>
            <a:tile tx="0" ty="0" sx="100000" sy="100000" flip="none" algn="ctr"/>
          </a:blipFill>
        </p:spPr>
      </p:sp>
      <p:sp>
        <p:nvSpPr>
          <p:cNvPr id="300007" name="AutoShape 3"/>
          <p:cNvSpPr/>
          <p:nvPr/>
        </p:nvSpPr>
        <p:spPr>
          <a:xfrm>
            <a:off x="6156325" y="2109470"/>
            <a:ext cx="6035675" cy="2477135"/>
          </a:xfrm>
          <a:prstGeom prst="rect">
            <a:avLst/>
          </a:prstGeom>
          <a:solidFill>
            <a:srgbClr val="376057">
              <a:alpha val="100000"/>
            </a:srgbClr>
          </a:solidFill>
        </p:spPr>
      </p:sp>
      <p:sp>
        <p:nvSpPr>
          <p:cNvPr id="300011" name="TextBox 7"/>
          <p:cNvSpPr txBox="1"/>
          <p:nvPr/>
        </p:nvSpPr>
        <p:spPr>
          <a:xfrm>
            <a:off x="7105015" y="2399665"/>
            <a:ext cx="4137660" cy="2059305"/>
          </a:xfrm>
          <a:prstGeom prst="rect">
            <a:avLst/>
          </a:prstGeom>
          <a:noFill/>
        </p:spPr>
        <p:txBody>
          <a:bodyPr vert="horz" wrap="square" lIns="91440" tIns="45720" rIns="91440" bIns="45720" rtlCol="0" anchor="t" anchorCtr="0">
            <a:normAutofit fontScale="60000"/>
          </a:bodyPr>
          <a:lstStyle/>
          <a:p>
            <a:pPr algn="ctr">
              <a:lnSpc>
                <a:spcPct val="100000"/>
              </a:lnSpc>
            </a:pPr>
            <a:r>
              <a:rPr lang="en-US" altLang="zh-CN" sz="9600">
                <a:solidFill>
                  <a:srgbClr val="FFFFFF">
                    <a:alpha val="100000"/>
                  </a:srgbClr>
                </a:solidFill>
                <a:latin typeface="Arial" panose="020B0604020202020204" pitchFamily="34" charset="0"/>
                <a:ea typeface="思源黑体 CN Bold"/>
                <a:cs typeface="Arial" panose="020B0604020202020204" pitchFamily="34" charset="0"/>
                <a:sym typeface="+mn-ea"/>
              </a:rPr>
              <a:t>Project Introduction</a:t>
            </a:r>
            <a:endParaRPr lang="en-US" sz="9600">
              <a:solidFill>
                <a:srgbClr val="FFFFFF">
                  <a:alpha val="100000"/>
                </a:srgbClr>
              </a:solidFill>
              <a:latin typeface="Arial" panose="020B0604020202020204" pitchFamily="34" charset="0"/>
              <a:ea typeface="思源黑体 CN Bold"/>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82120">
            <a:alpha val="100000"/>
          </a:srgbClr>
        </a:solidFill>
        <a:effectLst/>
      </p:bgPr>
    </p:bg>
    <p:spTree>
      <p:nvGrpSpPr>
        <p:cNvPr id="1" name=""/>
        <p:cNvGrpSpPr/>
        <p:nvPr/>
      </p:nvGrpSpPr>
      <p:grpSpPr>
        <a:xfrm>
          <a:off x="0" y="0"/>
          <a:ext cx="0" cy="0"/>
          <a:chOff x="0" y="0"/>
          <a:chExt cx="0" cy="0"/>
        </a:xfrm>
      </p:grpSpPr>
      <p:sp>
        <p:nvSpPr>
          <p:cNvPr id="100109" name="AutoShape 2"/>
          <p:cNvSpPr/>
          <p:nvPr/>
        </p:nvSpPr>
        <p:spPr>
          <a:xfrm>
            <a:off x="0" y="0"/>
            <a:ext cx="12192000" cy="6858000"/>
          </a:xfrm>
          <a:prstGeom prst="rect">
            <a:avLst/>
          </a:prstGeom>
          <a:blipFill dpi="0" rotWithShape="1">
            <a:blip r:embed="rId1">
              <a:alphaModFix amt="100000"/>
            </a:blip>
            <a:tile tx="0" ty="0" sx="100000" sy="100000" flip="none" algn="tl"/>
          </a:blipFill>
        </p:spPr>
      </p:sp>
      <p:grpSp>
        <p:nvGrpSpPr>
          <p:cNvPr id="100106" name="Group 3"/>
          <p:cNvGrpSpPr/>
          <p:nvPr/>
        </p:nvGrpSpPr>
        <p:grpSpPr>
          <a:xfrm rot="0">
            <a:off x="4437255" y="1058670"/>
            <a:ext cx="7736205" cy="1982470"/>
            <a:chOff x="4437255" y="1058670"/>
            <a:chExt cx="7736205" cy="1982470"/>
          </a:xfrm>
        </p:grpSpPr>
        <p:sp>
          <p:nvSpPr>
            <p:cNvPr id="100069" name="Freeform 4"/>
            <p:cNvSpPr/>
            <p:nvPr/>
          </p:nvSpPr>
          <p:spPr>
            <a:xfrm>
              <a:off x="4437255" y="1058670"/>
              <a:ext cx="7736205" cy="1982470"/>
            </a:xfrm>
            <a:custGeom>
              <a:avLst/>
              <a:gdLst/>
              <a:ahLst/>
              <a:cxnLst/>
              <a:rect l="l" t="t" r="r" b="b"/>
              <a:pathLst>
                <a:path w="7917646" h="2514668">
                  <a:moveTo>
                    <a:pt x="0" y="0"/>
                  </a:moveTo>
                  <a:lnTo>
                    <a:pt x="7917646" y="0"/>
                  </a:lnTo>
                  <a:lnTo>
                    <a:pt x="7917646" y="2514668"/>
                  </a:lnTo>
                  <a:lnTo>
                    <a:pt x="0" y="2514668"/>
                  </a:lnTo>
                </a:path>
              </a:pathLst>
            </a:custGeom>
            <a:gradFill>
              <a:gsLst>
                <a:gs pos="0">
                  <a:srgbClr val="376057">
                    <a:alpha val="100000"/>
                  </a:srgbClr>
                </a:gs>
                <a:gs pos="100000">
                  <a:srgbClr val="376057">
                    <a:alpha val="100000"/>
                  </a:srgbClr>
                </a:gs>
              </a:gsLst>
              <a:lin ang="5400000"/>
            </a:gradFill>
          </p:spPr>
        </p:sp>
        <p:sp>
          <p:nvSpPr>
            <p:cNvPr id="100067" name="TextBox 8"/>
            <p:cNvSpPr txBox="1"/>
            <p:nvPr/>
          </p:nvSpPr>
          <p:spPr>
            <a:xfrm>
              <a:off x="4437255" y="1685415"/>
              <a:ext cx="7647940" cy="728980"/>
            </a:xfrm>
            <a:prstGeom prst="rect">
              <a:avLst/>
            </a:prstGeom>
            <a:noFill/>
          </p:spPr>
          <p:txBody>
            <a:bodyPr vert="horz" wrap="square" lIns="91440" tIns="45720" rIns="91440" bIns="45720" rtlCol="0" anchor="t" anchorCtr="0">
              <a:noAutofit/>
            </a:bodyPr>
            <a:lstStyle/>
            <a:p>
              <a:pPr algn="ctr">
                <a:lnSpc>
                  <a:spcPct val="100000"/>
                </a:lnSpc>
              </a:pPr>
              <a:r>
                <a:rPr lang="en-US" altLang="zh-CN" sz="4000">
                  <a:solidFill>
                    <a:srgbClr val="FFFFFF">
                      <a:alpha val="100000"/>
                    </a:srgbClr>
                  </a:solidFill>
                  <a:latin typeface="Arial" panose="020B0604020202020204" pitchFamily="34" charset="0"/>
                  <a:ea typeface="思源黑体 CN Bold"/>
                  <a:cs typeface="Arial" panose="020B0604020202020204" pitchFamily="34" charset="0"/>
                </a:rPr>
                <a:t>THANK YOU FOR LISTENING</a:t>
              </a:r>
              <a:endParaRPr lang="en-US" altLang="zh-CN" sz="4000">
                <a:solidFill>
                  <a:srgbClr val="FFFFFF">
                    <a:alpha val="100000"/>
                  </a:srgbClr>
                </a:solidFill>
                <a:latin typeface="Arial" panose="020B0604020202020204" pitchFamily="34" charset="0"/>
                <a:ea typeface="思源黑体 CN Bold"/>
                <a:cs typeface="Arial" panose="020B0604020202020204" pitchFamily="34"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2120"/>
        </a:solidFill>
        <a:effectLst/>
      </p:bgPr>
    </p:bg>
    <p:spTree>
      <p:nvGrpSpPr>
        <p:cNvPr id="1" name=""/>
        <p:cNvGrpSpPr/>
        <p:nvPr/>
      </p:nvGrpSpPr>
      <p:grpSpPr>
        <a:xfrm>
          <a:off x="0" y="0"/>
          <a:ext cx="0" cy="0"/>
          <a:chOff x="0" y="0"/>
          <a:chExt cx="0" cy="0"/>
        </a:xfrm>
      </p:grpSpPr>
      <p:sp>
        <p:nvSpPr>
          <p:cNvPr id="300007" name="AutoShape 3"/>
          <p:cNvSpPr/>
          <p:nvPr/>
        </p:nvSpPr>
        <p:spPr>
          <a:xfrm>
            <a:off x="436245" y="309245"/>
            <a:ext cx="3380740" cy="582295"/>
          </a:xfrm>
          <a:prstGeom prst="rect">
            <a:avLst/>
          </a:prstGeom>
          <a:solidFill>
            <a:srgbClr val="376057">
              <a:alpha val="100000"/>
            </a:srgbClr>
          </a:solidFill>
        </p:spPr>
      </p:sp>
      <p:sp>
        <p:nvSpPr>
          <p:cNvPr id="1400010" name="TextBox 3"/>
          <p:cNvSpPr txBox="1"/>
          <p:nvPr/>
        </p:nvSpPr>
        <p:spPr>
          <a:xfrm>
            <a:off x="591185" y="369570"/>
            <a:ext cx="3183255" cy="461645"/>
          </a:xfrm>
          <a:prstGeom prst="rect">
            <a:avLst/>
          </a:prstGeom>
          <a:noFill/>
        </p:spPr>
        <p:txBody>
          <a:bodyPr vert="horz" wrap="square" lIns="91440" tIns="45720" rIns="91440" bIns="0" rtlCol="0" anchor="t" anchorCtr="0">
            <a:noAutofit/>
          </a:bodyPr>
          <a:lstStyle/>
          <a:p>
            <a:pPr algn="l">
              <a:lnSpc>
                <a:spcPct val="10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Project Introduction</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endParaRPr>
          </a:p>
        </p:txBody>
      </p:sp>
      <p:grpSp>
        <p:nvGrpSpPr>
          <p:cNvPr id="1400008" name="Group 5"/>
          <p:cNvGrpSpPr/>
          <p:nvPr/>
        </p:nvGrpSpPr>
        <p:grpSpPr>
          <a:xfrm rot="0">
            <a:off x="6588760" y="751205"/>
            <a:ext cx="5332730" cy="5242560"/>
            <a:chOff x="8466413" y="392954"/>
            <a:chExt cx="3240853" cy="8219483"/>
          </a:xfrm>
          <a:blipFill dpi="0" rotWithShape="1">
            <a:blip r:embed="rId1">
              <a:alphaModFix amt="100000"/>
            </a:blip>
            <a:tile tx="0" ty="-419100" sx="100000" sy="100000" flip="none" algn="ctr"/>
          </a:blipFill>
        </p:grpSpPr>
        <p:sp>
          <p:nvSpPr>
            <p:cNvPr id="1400004" name="AutoShape 8"/>
            <p:cNvSpPr/>
            <p:nvPr/>
          </p:nvSpPr>
          <p:spPr>
            <a:xfrm>
              <a:off x="8466413" y="2680276"/>
              <a:ext cx="1554453" cy="5932161"/>
            </a:xfrm>
            <a:prstGeom prst="rect">
              <a:avLst/>
            </a:prstGeom>
            <a:blipFill dpi="0" rotWithShape="1">
              <a:blip r:embed="rId2">
                <a:alphaModFix amt="100000"/>
              </a:blip>
              <a:stretch>
                <a:fillRect/>
              </a:stretch>
            </a:blipFill>
          </p:spPr>
        </p:sp>
        <p:sp>
          <p:nvSpPr>
            <p:cNvPr id="1400005" name="AutoShape 9"/>
            <p:cNvSpPr/>
            <p:nvPr/>
          </p:nvSpPr>
          <p:spPr>
            <a:xfrm>
              <a:off x="10127261" y="392954"/>
              <a:ext cx="1580005" cy="5788557"/>
            </a:xfrm>
            <a:prstGeom prst="rect">
              <a:avLst/>
            </a:prstGeom>
            <a:blipFill dpi="0" rotWithShape="1">
              <a:blip r:embed="rId3">
                <a:alphaModFix amt="100000"/>
              </a:blip>
              <a:stretch>
                <a:fillRect/>
              </a:stretch>
            </a:blipFill>
          </p:spPr>
        </p:sp>
      </p:grpSp>
      <p:grpSp>
        <p:nvGrpSpPr>
          <p:cNvPr id="12" name="Group 12"/>
          <p:cNvGrpSpPr/>
          <p:nvPr>
            <p:custDataLst>
              <p:tags r:id="rId4"/>
            </p:custDataLst>
          </p:nvPr>
        </p:nvGrpSpPr>
        <p:grpSpPr>
          <a:xfrm rot="0">
            <a:off x="489585" y="1315085"/>
            <a:ext cx="5659755" cy="1506221"/>
            <a:chOff x="591915" y="1577191"/>
            <a:chExt cx="5659755" cy="1506394"/>
          </a:xfrm>
        </p:grpSpPr>
        <p:sp>
          <p:nvSpPr>
            <p:cNvPr id="1400016" name="TextBox 13"/>
            <p:cNvSpPr txBox="1"/>
            <p:nvPr>
              <p:custDataLst>
                <p:tags r:id="rId5"/>
              </p:custDataLst>
            </p:nvPr>
          </p:nvSpPr>
          <p:spPr>
            <a:xfrm>
              <a:off x="591915" y="1930292"/>
              <a:ext cx="5659755" cy="1153293"/>
            </a:xfrm>
            <a:prstGeom prst="rect">
              <a:avLst/>
            </a:prstGeom>
            <a:noFill/>
          </p:spPr>
          <p:txBody>
            <a:bodyPr vert="horz" wrap="square" lIns="91440" tIns="45720" rIns="91440" bIns="0" rtlCol="0" anchor="t" anchorCtr="0">
              <a:spAutoFit/>
            </a:bodyPr>
            <a:lstStyle/>
            <a:p>
              <a:pPr algn="l">
                <a:lnSpc>
                  <a:spcPct val="100000"/>
                </a:lnSpc>
                <a:spcBef>
                  <a:spcPts val="0"/>
                </a:spcBef>
                <a:spcAft>
                  <a:spcPts val="0"/>
                </a:spcAft>
              </a:pPr>
              <a:r>
                <a:rPr lang="en-US" altLang="zh-CN">
                  <a:solidFill>
                    <a:srgbClr val="FFFFFF">
                      <a:alpha val="75000"/>
                    </a:srgbClr>
                  </a:solidFill>
                  <a:latin typeface="Arial" panose="020B0604020202020204" pitchFamily="34" charset="0"/>
                  <a:ea typeface="思源黑体 CN Normal" panose="020B0400000000000000" charset="-122"/>
                  <a:cs typeface="Arial" panose="020B0604020202020204" pitchFamily="34" charset="0"/>
                </a:rPr>
                <a:t>IKEA Green's sustainable development strategy in the Chinese market aims to promote the sustainable development of the home industry through green design and environmentally friendly materials</a:t>
              </a:r>
              <a:r>
                <a:rPr lang="en-US" altLang="zh-CN">
                  <a:solidFill>
                    <a:srgbClr val="FFFFFF">
                      <a:alpha val="75000"/>
                    </a:srgbClr>
                  </a:solidFill>
                  <a:latin typeface="思源黑体 CN Normal" panose="020B0400000000000000" charset="-122"/>
                  <a:ea typeface="思源黑体 CN Normal" panose="020B0400000000000000" charset="-122"/>
                  <a:cs typeface="思源黑体 CN Normal" panose="020B0400000000000000" charset="-122"/>
                </a:rPr>
                <a:t>.</a:t>
              </a:r>
              <a:endParaRPr lang="en-US" altLang="zh-CN">
                <a:solidFill>
                  <a:srgbClr val="FFFFFF">
                    <a:alpha val="75000"/>
                  </a:srgbClr>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1400017" name="TextBox 14"/>
            <p:cNvSpPr txBox="1"/>
            <p:nvPr>
              <p:custDataLst>
                <p:tags r:id="rId6"/>
              </p:custDataLst>
            </p:nvPr>
          </p:nvSpPr>
          <p:spPr>
            <a:xfrm>
              <a:off x="591915" y="1577191"/>
              <a:ext cx="3421380" cy="291499"/>
            </a:xfrm>
            <a:prstGeom prst="rect">
              <a:avLst/>
            </a:prstGeom>
            <a:noFill/>
          </p:spPr>
          <p:txBody>
            <a:bodyPr vert="horz" wrap="square" lIns="91440" tIns="45720" rIns="91440" bIns="0" rtlCol="0" anchor="t" anchorCtr="0">
              <a:spAutoFit/>
            </a:bodyPr>
            <a:lstStyle/>
            <a:p>
              <a:pPr algn="l">
                <a:lnSpc>
                  <a:spcPct val="80000"/>
                </a:lnSpc>
              </a:pPr>
              <a:r>
                <a:rPr lang="en-US" altLang="zh-CN" sz="2000" b="1">
                  <a:solidFill>
                    <a:srgbClr val="FFFFFF">
                      <a:alpha val="100000"/>
                    </a:srgbClr>
                  </a:solidFill>
                  <a:latin typeface="Arial" panose="020B0604020202020204" pitchFamily="34" charset="0"/>
                  <a:ea typeface="思源黑体 CN Bold"/>
                  <a:cs typeface="Arial" panose="020B0604020202020204" pitchFamily="34" charset="0"/>
                </a:rPr>
                <a:t>Theme</a:t>
              </a:r>
              <a:endParaRPr lang="en-US" altLang="zh-CN" sz="2000" b="1">
                <a:solidFill>
                  <a:srgbClr val="FFFFFF">
                    <a:alpha val="100000"/>
                  </a:srgbClr>
                </a:solidFill>
                <a:latin typeface="Arial" panose="020B0604020202020204" pitchFamily="34" charset="0"/>
                <a:ea typeface="思源黑体 CN Bold"/>
                <a:cs typeface="Arial" panose="020B0604020202020204" pitchFamily="34" charset="0"/>
              </a:endParaRPr>
            </a:p>
          </p:txBody>
        </p:sp>
      </p:grpSp>
      <p:grpSp>
        <p:nvGrpSpPr>
          <p:cNvPr id="17" name="Group 17"/>
          <p:cNvGrpSpPr/>
          <p:nvPr>
            <p:custDataLst>
              <p:tags r:id="rId7"/>
            </p:custDataLst>
          </p:nvPr>
        </p:nvGrpSpPr>
        <p:grpSpPr>
          <a:xfrm rot="0">
            <a:off x="489585" y="3078480"/>
            <a:ext cx="5658485" cy="1493520"/>
            <a:chOff x="1202150" y="3274123"/>
            <a:chExt cx="5658485" cy="1493599"/>
          </a:xfrm>
        </p:grpSpPr>
        <p:sp>
          <p:nvSpPr>
            <p:cNvPr id="1400033" name="TextBox 18"/>
            <p:cNvSpPr txBox="1"/>
            <p:nvPr>
              <p:custDataLst>
                <p:tags r:id="rId8"/>
              </p:custDataLst>
            </p:nvPr>
          </p:nvSpPr>
          <p:spPr>
            <a:xfrm>
              <a:off x="1202150" y="3614501"/>
              <a:ext cx="5658485" cy="1153221"/>
            </a:xfrm>
            <a:prstGeom prst="rect">
              <a:avLst/>
            </a:prstGeom>
            <a:noFill/>
          </p:spPr>
          <p:txBody>
            <a:bodyPr vert="horz" wrap="square" lIns="91440" tIns="45720" rIns="91440" bIns="0" rtlCol="0" anchor="t" anchorCtr="0">
              <a:spAutoFit/>
            </a:bodyPr>
            <a:lstStyle/>
            <a:p>
              <a:pPr algn="l">
                <a:lnSpc>
                  <a:spcPct val="100000"/>
                </a:lnSpc>
              </a:pPr>
              <a:r>
                <a:rPr lang="en-US" altLang="zh-CN">
                  <a:solidFill>
                    <a:srgbClr val="FFFFFF">
                      <a:alpha val="75000"/>
                    </a:srgbClr>
                  </a:solidFill>
                  <a:latin typeface="Arial" panose="020B0604020202020204" pitchFamily="34" charset="0"/>
                  <a:ea typeface="思源黑体 CN Normal" panose="020B0400000000000000" charset="-122"/>
                  <a:cs typeface="Arial" panose="020B0604020202020204" pitchFamily="34" charset="0"/>
                </a:rPr>
                <a:t>We adopt the AFI framework to comprehensively cover all aspects of the project, from analyzing market trends to developing detailed plans, and finally implementing them.</a:t>
              </a:r>
              <a:endParaRPr lang="en-US" altLang="zh-CN">
                <a:solidFill>
                  <a:srgbClr val="FFFFFF">
                    <a:alpha val="75000"/>
                  </a:srgbClr>
                </a:solidFill>
                <a:latin typeface="Arial" panose="020B0604020202020204" pitchFamily="34" charset="0"/>
                <a:ea typeface="思源黑体 CN Normal" panose="020B0400000000000000" charset="-122"/>
                <a:cs typeface="Arial" panose="020B0604020202020204" pitchFamily="34" charset="0"/>
              </a:endParaRPr>
            </a:p>
          </p:txBody>
        </p:sp>
        <p:sp>
          <p:nvSpPr>
            <p:cNvPr id="1400034" name="TextBox 19"/>
            <p:cNvSpPr txBox="1"/>
            <p:nvPr>
              <p:custDataLst>
                <p:tags r:id="rId9"/>
              </p:custDataLst>
            </p:nvPr>
          </p:nvSpPr>
          <p:spPr>
            <a:xfrm>
              <a:off x="1202150" y="3274123"/>
              <a:ext cx="3421380" cy="291480"/>
            </a:xfrm>
            <a:prstGeom prst="rect">
              <a:avLst/>
            </a:prstGeom>
            <a:noFill/>
          </p:spPr>
          <p:txBody>
            <a:bodyPr vert="horz" wrap="square" lIns="91440" tIns="45720" rIns="91440" bIns="0" rtlCol="0" anchor="t" anchorCtr="0">
              <a:spAutoFit/>
            </a:bodyPr>
            <a:lstStyle/>
            <a:p>
              <a:pPr algn="l">
                <a:lnSpc>
                  <a:spcPct val="80000"/>
                </a:lnSpc>
              </a:pPr>
              <a:r>
                <a:rPr lang="en-US" altLang="zh-CN" sz="2000" b="1">
                  <a:solidFill>
                    <a:srgbClr val="FFFFFF">
                      <a:alpha val="100000"/>
                    </a:srgbClr>
                  </a:solidFill>
                  <a:latin typeface="Arial" panose="020B0604020202020204" pitchFamily="34" charset="0"/>
                  <a:ea typeface="思源黑体 CN Bold"/>
                  <a:cs typeface="Arial" panose="020B0604020202020204" pitchFamily="34" charset="0"/>
                </a:rPr>
                <a:t>Analytical Method</a:t>
              </a:r>
              <a:endParaRPr lang="en-US" altLang="zh-CN" sz="2000" b="1">
                <a:solidFill>
                  <a:srgbClr val="FFFFFF">
                    <a:alpha val="100000"/>
                  </a:srgbClr>
                </a:solidFill>
                <a:latin typeface="Arial" panose="020B0604020202020204" pitchFamily="34" charset="0"/>
                <a:ea typeface="思源黑体 CN Bold"/>
                <a:cs typeface="Arial" panose="020B0604020202020204" pitchFamily="34" charset="0"/>
              </a:endParaRPr>
            </a:p>
          </p:txBody>
        </p:sp>
      </p:grpSp>
      <p:grpSp>
        <p:nvGrpSpPr>
          <p:cNvPr id="22" name="Group 22"/>
          <p:cNvGrpSpPr/>
          <p:nvPr>
            <p:custDataLst>
              <p:tags r:id="rId10"/>
            </p:custDataLst>
          </p:nvPr>
        </p:nvGrpSpPr>
        <p:grpSpPr>
          <a:xfrm rot="0">
            <a:off x="591185" y="4841875"/>
            <a:ext cx="5556885" cy="1444625"/>
            <a:chOff x="591915" y="4829975"/>
            <a:chExt cx="5504180" cy="1444814"/>
          </a:xfrm>
        </p:grpSpPr>
        <p:sp>
          <p:nvSpPr>
            <p:cNvPr id="1400038" name="TextBox 23"/>
            <p:cNvSpPr txBox="1"/>
            <p:nvPr>
              <p:custDataLst>
                <p:tags r:id="rId11"/>
              </p:custDataLst>
            </p:nvPr>
          </p:nvSpPr>
          <p:spPr>
            <a:xfrm>
              <a:off x="591915" y="5121478"/>
              <a:ext cx="5504180" cy="1153311"/>
            </a:xfrm>
            <a:prstGeom prst="rect">
              <a:avLst/>
            </a:prstGeom>
            <a:noFill/>
          </p:spPr>
          <p:txBody>
            <a:bodyPr vert="horz" wrap="square" lIns="91440" tIns="45720" rIns="91440" bIns="0" rtlCol="0" anchor="t" anchorCtr="0">
              <a:spAutoFit/>
            </a:bodyPr>
            <a:lstStyle/>
            <a:p>
              <a:pPr algn="l">
                <a:lnSpc>
                  <a:spcPct val="100000"/>
                </a:lnSpc>
              </a:pPr>
              <a:r>
                <a:rPr lang="en-US" altLang="zh-CN">
                  <a:solidFill>
                    <a:srgbClr val="FFFFFF">
                      <a:alpha val="75000"/>
                    </a:srgbClr>
                  </a:solidFill>
                  <a:latin typeface="Arial" panose="020B0604020202020204" pitchFamily="34" charset="0"/>
                  <a:ea typeface="思源黑体 CN Normal" panose="020B0400000000000000" charset="-122"/>
                  <a:cs typeface="Arial" panose="020B0604020202020204" pitchFamily="34" charset="0"/>
                </a:rPr>
                <a:t>In the Chinese market, we are committed to promoting sustainable development and achieving a win-win situation for business and social value through the IKEA Green+strategy.</a:t>
              </a:r>
              <a:endParaRPr lang="en-US" altLang="zh-CN">
                <a:solidFill>
                  <a:srgbClr val="FFFFFF">
                    <a:alpha val="75000"/>
                  </a:srgbClr>
                </a:solidFill>
                <a:latin typeface="Arial" panose="020B0604020202020204" pitchFamily="34" charset="0"/>
                <a:ea typeface="思源黑体 CN Normal" panose="020B0400000000000000" charset="-122"/>
                <a:cs typeface="Arial" panose="020B0604020202020204" pitchFamily="34" charset="0"/>
              </a:endParaRPr>
            </a:p>
          </p:txBody>
        </p:sp>
        <p:sp>
          <p:nvSpPr>
            <p:cNvPr id="1400039" name="TextBox 24"/>
            <p:cNvSpPr txBox="1"/>
            <p:nvPr>
              <p:custDataLst>
                <p:tags r:id="rId12"/>
              </p:custDataLst>
            </p:nvPr>
          </p:nvSpPr>
          <p:spPr>
            <a:xfrm>
              <a:off x="591915" y="4829975"/>
              <a:ext cx="3421636" cy="291503"/>
            </a:xfrm>
            <a:prstGeom prst="rect">
              <a:avLst/>
            </a:prstGeom>
            <a:noFill/>
          </p:spPr>
          <p:txBody>
            <a:bodyPr vert="horz" wrap="square" lIns="91440" tIns="45720" rIns="91440" bIns="0" rtlCol="0" anchor="t" anchorCtr="0">
              <a:spAutoFit/>
            </a:bodyPr>
            <a:lstStyle/>
            <a:p>
              <a:pPr algn="l">
                <a:lnSpc>
                  <a:spcPct val="80000"/>
                </a:lnSpc>
              </a:pPr>
              <a:r>
                <a:rPr lang="en-US" altLang="zh-CN" sz="2000" b="1">
                  <a:solidFill>
                    <a:srgbClr val="FFFFFF">
                      <a:alpha val="100000"/>
                    </a:srgbClr>
                  </a:solidFill>
                  <a:latin typeface="Arial" panose="020B0604020202020204" pitchFamily="34" charset="0"/>
                  <a:ea typeface="思源黑体 CN Bold"/>
                  <a:cs typeface="Arial" panose="020B0604020202020204" pitchFamily="34" charset="0"/>
                </a:rPr>
                <a:t>Target</a:t>
              </a:r>
              <a:endParaRPr lang="en-US" altLang="zh-CN" sz="2000" b="1">
                <a:solidFill>
                  <a:srgbClr val="FFFFFF">
                    <a:alpha val="100000"/>
                  </a:srgbClr>
                </a:solidFill>
                <a:latin typeface="Arial" panose="020B0604020202020204" pitchFamily="34" charset="0"/>
                <a:ea typeface="思源黑体 CN Bold"/>
                <a:cs typeface="Arial" panose="020B0604020202020204" pitchFamily="34"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2120">
            <a:alpha val="100000"/>
          </a:srgbClr>
        </a:solidFill>
        <a:effectLst/>
      </p:bgPr>
    </p:bg>
    <p:spTree>
      <p:nvGrpSpPr>
        <p:cNvPr id="1" name=""/>
        <p:cNvGrpSpPr/>
        <p:nvPr/>
      </p:nvGrpSpPr>
      <p:grpSpPr>
        <a:xfrm>
          <a:off x="0" y="0"/>
          <a:ext cx="0" cy="0"/>
          <a:chOff x="0" y="0"/>
          <a:chExt cx="0" cy="0"/>
        </a:xfrm>
      </p:grpSpPr>
      <p:sp>
        <p:nvSpPr>
          <p:cNvPr id="300003" name="AutoShape 2"/>
          <p:cNvSpPr/>
          <p:nvPr/>
        </p:nvSpPr>
        <p:spPr>
          <a:xfrm>
            <a:off x="0" y="0"/>
            <a:ext cx="9510332" cy="6858000"/>
          </a:xfrm>
          <a:prstGeom prst="rect">
            <a:avLst/>
          </a:prstGeom>
          <a:blipFill dpi="0" rotWithShape="1">
            <a:blip r:embed="rId1">
              <a:alphaModFix amt="100000"/>
            </a:blip>
            <a:tile tx="0" ty="0" sx="100000" sy="100000" flip="none" algn="ctr"/>
          </a:blipFill>
        </p:spPr>
      </p:sp>
      <p:sp>
        <p:nvSpPr>
          <p:cNvPr id="300007" name="AutoShape 3"/>
          <p:cNvSpPr/>
          <p:nvPr/>
        </p:nvSpPr>
        <p:spPr>
          <a:xfrm>
            <a:off x="6151880" y="2122805"/>
            <a:ext cx="6096635" cy="2505075"/>
          </a:xfrm>
          <a:prstGeom prst="rect">
            <a:avLst/>
          </a:prstGeom>
          <a:solidFill>
            <a:srgbClr val="376057">
              <a:alpha val="100000"/>
            </a:srgbClr>
          </a:solidFill>
        </p:spPr>
      </p:sp>
      <p:sp>
        <p:nvSpPr>
          <p:cNvPr id="300011" name="TextBox 7"/>
          <p:cNvSpPr txBox="1"/>
          <p:nvPr/>
        </p:nvSpPr>
        <p:spPr>
          <a:xfrm>
            <a:off x="6441440" y="2323465"/>
            <a:ext cx="5571490" cy="2352040"/>
          </a:xfrm>
          <a:prstGeom prst="rect">
            <a:avLst/>
          </a:prstGeom>
          <a:noFill/>
        </p:spPr>
        <p:txBody>
          <a:bodyPr vert="horz" wrap="square" lIns="91440" tIns="45720" rIns="91440" bIns="45720" rtlCol="0" anchor="t" anchorCtr="0">
            <a:normAutofit fontScale="60000"/>
          </a:bodyPr>
          <a:lstStyle/>
          <a:p>
            <a:pPr algn="ctr">
              <a:lnSpc>
                <a:spcPct val="100000"/>
              </a:lnSpc>
            </a:pPr>
            <a:r>
              <a:rPr lang="en-US" altLang="zh-CN" sz="7800">
                <a:solidFill>
                  <a:srgbClr val="FFFFFF">
                    <a:alpha val="100000"/>
                  </a:srgbClr>
                </a:solidFill>
                <a:latin typeface="Arial" panose="020B0604020202020204" pitchFamily="34" charset="0"/>
                <a:ea typeface="思源黑体 CN Bold"/>
                <a:cs typeface="Arial" panose="020B0604020202020204" pitchFamily="34" charset="0"/>
                <a:sym typeface="+mn-ea"/>
              </a:rPr>
              <a:t>IKEA's Cooperation In The Chinese Market</a:t>
            </a:r>
            <a:endParaRPr lang="en-US" altLang="zh-CN" sz="7800">
              <a:solidFill>
                <a:srgbClr val="FFFFFF">
                  <a:alpha val="100000"/>
                </a:srgbClr>
              </a:solidFill>
              <a:latin typeface="思源黑体 CN Bold"/>
              <a:ea typeface="思源黑体 CN Bold"/>
              <a:cs typeface="思源黑体 CN Bold"/>
            </a:endParaRPr>
          </a:p>
          <a:p>
            <a:pPr algn="r">
              <a:lnSpc>
                <a:spcPct val="100000"/>
              </a:lnSpc>
            </a:pPr>
            <a:endParaRPr lang="zh-CN" altLang="en-US" sz="7800">
              <a:solidFill>
                <a:srgbClr val="FFFFFF">
                  <a:alpha val="100000"/>
                </a:srgbClr>
              </a:solidFill>
              <a:latin typeface="思源黑体 CN Bold"/>
              <a:ea typeface="思源黑体 CN Bold"/>
              <a:cs typeface="思源黑体 CN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2120"/>
        </a:solidFill>
        <a:effectLst/>
      </p:bgPr>
    </p:bg>
    <p:spTree>
      <p:nvGrpSpPr>
        <p:cNvPr id="1" name=""/>
        <p:cNvGrpSpPr/>
        <p:nvPr/>
      </p:nvGrpSpPr>
      <p:grpSpPr>
        <a:xfrm>
          <a:off x="0" y="0"/>
          <a:ext cx="0" cy="0"/>
          <a:chOff x="0" y="0"/>
          <a:chExt cx="0" cy="0"/>
        </a:xfrm>
      </p:grpSpPr>
      <p:grpSp>
        <p:nvGrpSpPr>
          <p:cNvPr id="5" name="Group 5"/>
          <p:cNvGrpSpPr/>
          <p:nvPr>
            <p:custDataLst>
              <p:tags r:id="rId1"/>
            </p:custDataLst>
          </p:nvPr>
        </p:nvGrpSpPr>
        <p:grpSpPr>
          <a:xfrm rot="0">
            <a:off x="4775958" y="3428928"/>
            <a:ext cx="6903085" cy="1511935"/>
            <a:chOff x="4775958" y="3428928"/>
            <a:chExt cx="6903085" cy="1511935"/>
          </a:xfrm>
        </p:grpSpPr>
        <p:sp>
          <p:nvSpPr>
            <p:cNvPr id="6" name="TextBox 6"/>
            <p:cNvSpPr txBox="1"/>
            <p:nvPr>
              <p:custDataLst>
                <p:tags r:id="rId2"/>
              </p:custDataLst>
            </p:nvPr>
          </p:nvSpPr>
          <p:spPr>
            <a:xfrm>
              <a:off x="4775958" y="3428928"/>
              <a:ext cx="4306342" cy="379596"/>
            </a:xfrm>
            <a:prstGeom prst="rect">
              <a:avLst/>
            </a:prstGeom>
          </p:spPr>
          <p:txBody>
            <a:bodyPr vert="horz" wrap="square" lIns="114300" tIns="57150" rIns="114300" bIns="57150" rtlCol="0" anchor="t" anchorCtr="0">
              <a:noAutofit/>
            </a:bodyPr>
            <a:lstStyle/>
            <a:p>
              <a:pPr>
                <a:lnSpc>
                  <a:spcPct val="77000"/>
                </a:lnSpc>
              </a:pPr>
              <a:r>
                <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Collaboration Cases</a:t>
              </a:r>
              <a:endPar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7" name="TextBox 7"/>
            <p:cNvSpPr txBox="1"/>
            <p:nvPr>
              <p:custDataLst>
                <p:tags r:id="rId3"/>
              </p:custDataLst>
            </p:nvPr>
          </p:nvSpPr>
          <p:spPr>
            <a:xfrm>
              <a:off x="4775958" y="3732458"/>
              <a:ext cx="6903085" cy="1208405"/>
            </a:xfrm>
            <a:prstGeom prst="rect">
              <a:avLst/>
            </a:prstGeom>
          </p:spPr>
          <p:txBody>
            <a:bodyPr vert="horz" wrap="square" lIns="114300" tIns="57150" rIns="114300" bIns="57150" rtlCol="0" anchor="t" anchorCtr="0">
              <a:noAutofit/>
            </a:bodyPr>
            <a:lstStyle/>
            <a:p>
              <a:pPr>
                <a:lnSpc>
                  <a:spcPct val="12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Establish long-term cooperative relationships with local excellent logistics companies such as ESR Yishang to jointly create an efficient and environmentally friendly logistics system.</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grpSp>
      <p:grpSp>
        <p:nvGrpSpPr>
          <p:cNvPr id="8" name="Group 8"/>
          <p:cNvGrpSpPr/>
          <p:nvPr>
            <p:custDataLst>
              <p:tags r:id="rId4"/>
            </p:custDataLst>
          </p:nvPr>
        </p:nvGrpSpPr>
        <p:grpSpPr>
          <a:xfrm rot="0">
            <a:off x="4776593" y="5126272"/>
            <a:ext cx="6828155" cy="985520"/>
            <a:chOff x="5073773" y="4333157"/>
            <a:chExt cx="6828155" cy="985520"/>
          </a:xfrm>
        </p:grpSpPr>
        <p:sp>
          <p:nvSpPr>
            <p:cNvPr id="9" name="TextBox 9"/>
            <p:cNvSpPr txBox="1"/>
            <p:nvPr>
              <p:custDataLst>
                <p:tags r:id="rId5"/>
              </p:custDataLst>
            </p:nvPr>
          </p:nvSpPr>
          <p:spPr>
            <a:xfrm>
              <a:off x="5074408" y="4333157"/>
              <a:ext cx="4306342" cy="379596"/>
            </a:xfrm>
            <a:prstGeom prst="rect">
              <a:avLst/>
            </a:prstGeom>
          </p:spPr>
          <p:txBody>
            <a:bodyPr vert="horz" wrap="square" lIns="114300" tIns="57150" rIns="114300" bIns="57150" rtlCol="0" anchor="t" anchorCtr="0">
              <a:noAutofit/>
            </a:bodyPr>
            <a:lstStyle/>
            <a:p>
              <a:pPr>
                <a:lnSpc>
                  <a:spcPct val="77000"/>
                </a:lnSpc>
              </a:pPr>
              <a:r>
                <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Coverage area</a:t>
              </a:r>
              <a:endPar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0" name="TextBox 10"/>
            <p:cNvSpPr txBox="1"/>
            <p:nvPr>
              <p:custDataLst>
                <p:tags r:id="rId6"/>
              </p:custDataLst>
            </p:nvPr>
          </p:nvSpPr>
          <p:spPr>
            <a:xfrm>
              <a:off x="5073773" y="4650022"/>
              <a:ext cx="6828155" cy="668655"/>
            </a:xfrm>
            <a:prstGeom prst="rect">
              <a:avLst/>
            </a:prstGeom>
          </p:spPr>
          <p:txBody>
            <a:bodyPr vert="horz" wrap="square" lIns="114300" tIns="57150" rIns="114300" bIns="57150" rtlCol="0" anchor="t" anchorCtr="0">
              <a:noAutofit/>
            </a:bodyPr>
            <a:lstStyle/>
            <a:p>
              <a:pPr>
                <a:lnSpc>
                  <a:spcPct val="12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IKEA's logistics network in the Chinese market covers core regions, ensuring fast and accurate delivery of products to consumers.</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grpSp>
      <p:sp>
        <p:nvSpPr>
          <p:cNvPr id="13" name="TextBox 13"/>
          <p:cNvSpPr txBox="1"/>
          <p:nvPr>
            <p:custDataLst>
              <p:tags r:id="rId7"/>
            </p:custDataLst>
          </p:nvPr>
        </p:nvSpPr>
        <p:spPr>
          <a:xfrm>
            <a:off x="4775835" y="1064895"/>
            <a:ext cx="6903720" cy="730250"/>
          </a:xfrm>
          <a:prstGeom prst="rect">
            <a:avLst/>
          </a:prstGeom>
        </p:spPr>
        <p:txBody>
          <a:bodyPr vert="horz" wrap="square" lIns="114300" tIns="57150" rIns="114300" bIns="57150" rtlCol="0" anchor="t" anchorCtr="0">
            <a:noAutofit/>
          </a:bodyPr>
          <a:lstStyle/>
          <a:p>
            <a:pPr>
              <a:lnSpc>
                <a:spcPct val="100000"/>
              </a:lnSpc>
            </a:pPr>
            <a:r>
              <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Outsourcing as the main approach+self built supplementary positions</a:t>
            </a:r>
            <a:endParaRPr lang="en-US" altLang="zh-CN" sz="20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4" name="TextBox 14"/>
          <p:cNvSpPr txBox="1"/>
          <p:nvPr>
            <p:custDataLst>
              <p:tags r:id="rId8"/>
            </p:custDataLst>
          </p:nvPr>
        </p:nvSpPr>
        <p:spPr>
          <a:xfrm>
            <a:off x="4775835" y="1794510"/>
            <a:ext cx="6903720" cy="1329055"/>
          </a:xfrm>
          <a:prstGeom prst="rect">
            <a:avLst/>
          </a:prstGeom>
        </p:spPr>
        <p:txBody>
          <a:bodyPr vert="horz" wrap="square" lIns="114300" tIns="57150" rIns="114300" bIns="57150" rtlCol="0" anchor="t" anchorCtr="0">
            <a:noAutofit/>
          </a:bodyPr>
          <a:lstStyle/>
          <a:p>
            <a:pPr>
              <a:lnSpc>
                <a:spcPct val="120000"/>
              </a:lnSpc>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IKEA adopts a logistics cooperation model mainly based on outsourcing in the Chinese market, while building key logistics nodes as supplements to ensure the efficiency and flexibility of the supply chain.</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pic>
        <p:nvPicPr>
          <p:cNvPr id="20" name="Picture 20"/>
          <p:cNvPicPr>
            <a:picLocks noChangeAspect="1"/>
          </p:cNvPicPr>
          <p:nvPr/>
        </p:nvPicPr>
        <p:blipFill>
          <a:blip r:embed="rId9">
            <a:alphaModFix amt="100000"/>
          </a:blip>
          <a:srcRect l="16205" r="16205"/>
          <a:stretch>
            <a:fillRect/>
          </a:stretch>
        </p:blipFill>
        <p:spPr>
          <a:xfrm>
            <a:off x="462398" y="2001425"/>
            <a:ext cx="3545956" cy="3496708"/>
          </a:xfrm>
          <a:prstGeom prst="rect">
            <a:avLst/>
          </a:prstGeom>
        </p:spPr>
      </p:pic>
      <p:sp>
        <p:nvSpPr>
          <p:cNvPr id="300007" name="AutoShape 3"/>
          <p:cNvSpPr/>
          <p:nvPr/>
        </p:nvSpPr>
        <p:spPr>
          <a:xfrm>
            <a:off x="436245" y="309245"/>
            <a:ext cx="6663690" cy="582295"/>
          </a:xfrm>
          <a:prstGeom prst="rect">
            <a:avLst/>
          </a:prstGeom>
          <a:solidFill>
            <a:srgbClr val="376057">
              <a:alpha val="100000"/>
            </a:srgbClr>
          </a:solidFill>
        </p:spPr>
      </p:sp>
      <p:sp>
        <p:nvSpPr>
          <p:cNvPr id="1400010" name="TextBox 3"/>
          <p:cNvSpPr txBox="1"/>
          <p:nvPr/>
        </p:nvSpPr>
        <p:spPr>
          <a:xfrm>
            <a:off x="591185" y="369570"/>
            <a:ext cx="10761345" cy="461645"/>
          </a:xfrm>
          <a:prstGeom prst="rect">
            <a:avLst/>
          </a:prstGeom>
          <a:noFill/>
        </p:spPr>
        <p:txBody>
          <a:bodyPr vert="horz" wrap="square" lIns="91440" tIns="45720" rIns="91440" bIns="0" rtlCol="0" anchor="t" anchorCtr="0">
            <a:noAutofit/>
          </a:bodyPr>
          <a:lstStyle/>
          <a:p>
            <a:pPr algn="l">
              <a:lnSpc>
                <a:spcPct val="10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Coll</a:t>
            </a: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abrate With Local Logistics Companies</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2120"/>
        </a:solidFill>
        <a:effectLst/>
      </p:bgPr>
    </p:bg>
    <p:spTree>
      <p:nvGrpSpPr>
        <p:cNvPr id="1" name=""/>
        <p:cNvGrpSpPr/>
        <p:nvPr/>
      </p:nvGrpSpPr>
      <p:grpSpPr>
        <a:xfrm>
          <a:off x="0" y="0"/>
          <a:ext cx="0" cy="0"/>
          <a:chOff x="0" y="0"/>
          <a:chExt cx="0" cy="0"/>
        </a:xfrm>
      </p:grpSpPr>
      <p:sp>
        <p:nvSpPr>
          <p:cNvPr id="300007" name="AutoShape 3"/>
          <p:cNvSpPr/>
          <p:nvPr/>
        </p:nvSpPr>
        <p:spPr>
          <a:xfrm>
            <a:off x="436245" y="309245"/>
            <a:ext cx="6322695" cy="582295"/>
          </a:xfrm>
          <a:prstGeom prst="rect">
            <a:avLst/>
          </a:prstGeom>
          <a:solidFill>
            <a:srgbClr val="376057">
              <a:alpha val="100000"/>
            </a:srgbClr>
          </a:solidFill>
        </p:spPr>
      </p:sp>
      <p:sp>
        <p:nvSpPr>
          <p:cNvPr id="8" name="TextBox 8"/>
          <p:cNvSpPr txBox="1"/>
          <p:nvPr>
            <p:custDataLst>
              <p:tags r:id="rId1"/>
            </p:custDataLst>
          </p:nvPr>
        </p:nvSpPr>
        <p:spPr>
          <a:xfrm>
            <a:off x="4839451" y="1099042"/>
            <a:ext cx="6563956" cy="696773"/>
          </a:xfrm>
          <a:prstGeom prst="rect">
            <a:avLst/>
          </a:prstGeom>
        </p:spPr>
        <p:txBody>
          <a:bodyPr vert="horz" wrap="square" lIns="123825" tIns="123825" rIns="57150" bIns="123825" rtlCol="0" anchor="t" anchorCtr="0">
            <a:noAutofit/>
          </a:bodyPr>
          <a:lstStyle/>
          <a:p>
            <a:pPr>
              <a:lnSpc>
                <a:spcPct val="150000"/>
              </a:lnSpc>
            </a:pPr>
            <a:r>
              <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Join Tmall flagship store</a:t>
            </a:r>
            <a:endPar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9" name="TextBox 9"/>
          <p:cNvSpPr txBox="1"/>
          <p:nvPr>
            <p:custDataLst>
              <p:tags r:id="rId2"/>
            </p:custDataLst>
          </p:nvPr>
        </p:nvSpPr>
        <p:spPr>
          <a:xfrm>
            <a:off x="4839335" y="1694180"/>
            <a:ext cx="6696075" cy="1146810"/>
          </a:xfrm>
          <a:prstGeom prst="rect">
            <a:avLst/>
          </a:prstGeom>
        </p:spPr>
        <p:txBody>
          <a:bodyPr vert="horz" wrap="square" lIns="123825" tIns="123825" rIns="57150" bIns="123825" rtlCol="0" anchor="t" anchorCtr="0">
            <a:noAutofit/>
          </a:bodyPr>
          <a:lstStyle/>
          <a:p>
            <a:pPr>
              <a:lnSpc>
                <a:spcPct val="120000"/>
              </a:lnSpc>
              <a:spcBef>
                <a:spcPts val="0"/>
              </a:spcBef>
              <a:spcAft>
                <a:spcPts val="0"/>
              </a:spcAft>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IKEA officially entered the Tmall flagship store in 2020, further meeting the needs of Chinese consumers.</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0" name="AutoShape 10"/>
          <p:cNvSpPr/>
          <p:nvPr/>
        </p:nvSpPr>
        <p:spPr>
          <a:xfrm>
            <a:off x="642358" y="1859594"/>
            <a:ext cx="3687085" cy="3687085"/>
          </a:xfrm>
          <a:prstGeom prst="ellipse">
            <a:avLst/>
          </a:prstGeom>
          <a:solidFill>
            <a:srgbClr val="376057"/>
          </a:solidFill>
        </p:spPr>
      </p:sp>
      <p:pic>
        <p:nvPicPr>
          <p:cNvPr id="11" name="Picture 11"/>
          <p:cNvPicPr>
            <a:picLocks noChangeAspect="1"/>
          </p:cNvPicPr>
          <p:nvPr/>
        </p:nvPicPr>
        <p:blipFill>
          <a:blip r:embed="rId3">
            <a:alphaModFix amt="100000"/>
          </a:blip>
          <a:srcRect/>
          <a:stretch>
            <a:fillRect/>
          </a:stretch>
        </p:blipFill>
        <p:spPr>
          <a:xfrm>
            <a:off x="842757" y="2051103"/>
            <a:ext cx="3304066" cy="3304066"/>
          </a:xfrm>
          <a:prstGeom prst="ellipse">
            <a:avLst/>
          </a:prstGeom>
        </p:spPr>
      </p:pic>
      <p:sp>
        <p:nvSpPr>
          <p:cNvPr id="15" name="TextBox 15"/>
          <p:cNvSpPr txBox="1"/>
          <p:nvPr>
            <p:custDataLst>
              <p:tags r:id="rId4"/>
            </p:custDataLst>
          </p:nvPr>
        </p:nvSpPr>
        <p:spPr>
          <a:xfrm>
            <a:off x="4839335" y="2647950"/>
            <a:ext cx="3707130" cy="696595"/>
          </a:xfrm>
          <a:prstGeom prst="rect">
            <a:avLst/>
          </a:prstGeom>
        </p:spPr>
        <p:txBody>
          <a:bodyPr vert="horz" wrap="square" lIns="123825" tIns="123825" rIns="57150" bIns="123825" rtlCol="0" anchor="t" anchorCtr="0">
            <a:noAutofit/>
          </a:bodyPr>
          <a:lstStyle/>
          <a:p>
            <a:pPr>
              <a:lnSpc>
                <a:spcPct val="150000"/>
              </a:lnSpc>
            </a:pPr>
            <a:r>
              <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Product Category</a:t>
            </a:r>
            <a:endPar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6" name="TextBox 16"/>
          <p:cNvSpPr txBox="1"/>
          <p:nvPr>
            <p:custDataLst>
              <p:tags r:id="rId5"/>
            </p:custDataLst>
          </p:nvPr>
        </p:nvSpPr>
        <p:spPr>
          <a:xfrm>
            <a:off x="4839451" y="3260231"/>
            <a:ext cx="6563956" cy="1146772"/>
          </a:xfrm>
          <a:prstGeom prst="rect">
            <a:avLst/>
          </a:prstGeom>
        </p:spPr>
        <p:txBody>
          <a:bodyPr vert="horz" wrap="square" lIns="123825" tIns="123825" rIns="57150" bIns="123825" rtlCol="0" anchor="t" anchorCtr="0">
            <a:noAutofit/>
          </a:bodyPr>
          <a:lstStyle/>
          <a:p>
            <a:pPr>
              <a:lnSpc>
                <a:spcPct val="120000"/>
              </a:lnSpc>
              <a:spcBef>
                <a:spcPts val="0"/>
              </a:spcBef>
              <a:spcAft>
                <a:spcPts val="0"/>
              </a:spcAft>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IKEA's Tmall flagship store offers approximately 3800 products, including furniture, kitchen supplies, etc., to meet consumers' one-stop shopping needs.</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20" name="TextBox 20"/>
          <p:cNvSpPr txBox="1"/>
          <p:nvPr>
            <p:custDataLst>
              <p:tags r:id="rId6"/>
            </p:custDataLst>
          </p:nvPr>
        </p:nvSpPr>
        <p:spPr>
          <a:xfrm>
            <a:off x="4839451" y="4528025"/>
            <a:ext cx="6563956" cy="696773"/>
          </a:xfrm>
          <a:prstGeom prst="rect">
            <a:avLst/>
          </a:prstGeom>
        </p:spPr>
        <p:txBody>
          <a:bodyPr vert="horz" wrap="square" lIns="123825" tIns="123825" rIns="57150" bIns="123825" rtlCol="0" anchor="t" anchorCtr="0">
            <a:noAutofit/>
          </a:bodyPr>
          <a:lstStyle/>
          <a:p>
            <a:pPr>
              <a:lnSpc>
                <a:spcPct val="150000"/>
              </a:lnSpc>
            </a:pPr>
            <a:r>
              <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Service Package</a:t>
            </a:r>
            <a:endPar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21" name="TextBox 21"/>
          <p:cNvSpPr txBox="1"/>
          <p:nvPr>
            <p:custDataLst>
              <p:tags r:id="rId7"/>
            </p:custDataLst>
          </p:nvPr>
        </p:nvSpPr>
        <p:spPr>
          <a:xfrm>
            <a:off x="4839451" y="5145220"/>
            <a:ext cx="6563956" cy="1146772"/>
          </a:xfrm>
          <a:prstGeom prst="rect">
            <a:avLst/>
          </a:prstGeom>
        </p:spPr>
        <p:txBody>
          <a:bodyPr vert="horz" wrap="square" lIns="123825" tIns="123825" rIns="57150" bIns="123825" rtlCol="0" anchor="t" anchorCtr="0">
            <a:normAutofit/>
          </a:bodyPr>
          <a:lstStyle/>
          <a:p>
            <a:pPr>
              <a:lnSpc>
                <a:spcPct val="120000"/>
              </a:lnSpc>
              <a:spcBef>
                <a:spcPts val="0"/>
              </a:spcBef>
              <a:spcAft>
                <a:spcPts val="0"/>
              </a:spcAft>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rPr>
              <a:t>IKEA Tmall flagship store provides comprehensive services such as delivery, installation, and returns.</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400010" name="TextBox 3"/>
          <p:cNvSpPr txBox="1"/>
          <p:nvPr/>
        </p:nvSpPr>
        <p:spPr>
          <a:xfrm>
            <a:off x="591185" y="369570"/>
            <a:ext cx="6167755" cy="461645"/>
          </a:xfrm>
          <a:prstGeom prst="rect">
            <a:avLst/>
          </a:prstGeom>
          <a:noFill/>
        </p:spPr>
        <p:txBody>
          <a:bodyPr vert="horz" wrap="square" lIns="91440" tIns="45720" rIns="91440" bIns="0" rtlCol="0" anchor="t" anchorCtr="0">
            <a:noAutofit/>
          </a:bodyPr>
          <a:lstStyle/>
          <a:p>
            <a:pPr algn="l">
              <a:lnSpc>
                <a:spcPct val="10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Joining The Local E-Commerce Platform</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2120">
            <a:alpha val="100000"/>
          </a:srgbClr>
        </a:solidFill>
        <a:effectLst/>
      </p:bgPr>
    </p:bg>
    <p:spTree>
      <p:nvGrpSpPr>
        <p:cNvPr id="1" name=""/>
        <p:cNvGrpSpPr/>
        <p:nvPr/>
      </p:nvGrpSpPr>
      <p:grpSpPr>
        <a:xfrm>
          <a:off x="0" y="0"/>
          <a:ext cx="0" cy="0"/>
          <a:chOff x="0" y="0"/>
          <a:chExt cx="0" cy="0"/>
        </a:xfrm>
      </p:grpSpPr>
      <p:sp>
        <p:nvSpPr>
          <p:cNvPr id="4" name="AutoShape 10"/>
          <p:cNvSpPr/>
          <p:nvPr/>
        </p:nvSpPr>
        <p:spPr>
          <a:xfrm>
            <a:off x="427728" y="1859594"/>
            <a:ext cx="3687085" cy="3687085"/>
          </a:xfrm>
          <a:prstGeom prst="ellipse">
            <a:avLst/>
          </a:prstGeom>
          <a:solidFill>
            <a:srgbClr val="376057"/>
          </a:solidFill>
        </p:spPr>
      </p:sp>
      <p:sp>
        <p:nvSpPr>
          <p:cNvPr id="300007" name="AutoShape 3"/>
          <p:cNvSpPr/>
          <p:nvPr/>
        </p:nvSpPr>
        <p:spPr>
          <a:xfrm>
            <a:off x="436245" y="309245"/>
            <a:ext cx="3892550" cy="582295"/>
          </a:xfrm>
          <a:prstGeom prst="rect">
            <a:avLst/>
          </a:prstGeom>
          <a:solidFill>
            <a:srgbClr val="376057">
              <a:alpha val="100000"/>
            </a:srgbClr>
          </a:solidFill>
        </p:spPr>
      </p:sp>
      <p:sp>
        <p:nvSpPr>
          <p:cNvPr id="5" name="AutoShape 5"/>
          <p:cNvSpPr/>
          <p:nvPr/>
        </p:nvSpPr>
        <p:spPr>
          <a:xfrm>
            <a:off x="1308649" y="2101702"/>
            <a:ext cx="2844437" cy="2844437"/>
          </a:xfrm>
          <a:prstGeom prst="ellipse">
            <a:avLst/>
          </a:prstGeom>
          <a:noFill/>
        </p:spPr>
      </p:sp>
      <p:sp>
        <p:nvSpPr>
          <p:cNvPr id="6" name="TextBox 6"/>
          <p:cNvSpPr txBox="1"/>
          <p:nvPr>
            <p:custDataLst>
              <p:tags r:id="rId1"/>
            </p:custDataLst>
          </p:nvPr>
        </p:nvSpPr>
        <p:spPr>
          <a:xfrm>
            <a:off x="4472940" y="871855"/>
            <a:ext cx="7340600" cy="724535"/>
          </a:xfrm>
          <a:prstGeom prst="rect">
            <a:avLst/>
          </a:prstGeom>
        </p:spPr>
        <p:txBody>
          <a:bodyPr vert="horz" wrap="square" lIns="123825" tIns="123825" rIns="57150" bIns="123825" rtlCol="0" anchor="t" anchorCtr="0">
            <a:noAutofit/>
          </a:bodyPr>
          <a:lstStyle/>
          <a:p>
            <a:pPr>
              <a:lnSpc>
                <a:spcPct val="186000"/>
              </a:lnSpc>
            </a:pPr>
            <a:r>
              <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Wholly owned holding, standardized operation</a:t>
            </a:r>
            <a:endPar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a:p>
            <a:pPr>
              <a:lnSpc>
                <a:spcPct val="186000"/>
              </a:lnSpc>
            </a:pPr>
            <a:endPar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pic>
        <p:nvPicPr>
          <p:cNvPr id="7" name="Picture 7"/>
          <p:cNvPicPr>
            <a:picLocks noChangeAspect="1"/>
          </p:cNvPicPr>
          <p:nvPr/>
        </p:nvPicPr>
        <p:blipFill>
          <a:blip r:embed="rId2">
            <a:alphaModFix amt="100000"/>
          </a:blip>
          <a:srcRect/>
          <a:stretch>
            <a:fillRect/>
          </a:stretch>
        </p:blipFill>
        <p:spPr>
          <a:xfrm>
            <a:off x="591820" y="2037080"/>
            <a:ext cx="3345815" cy="3357245"/>
          </a:xfrm>
          <a:prstGeom prst="ellipse">
            <a:avLst/>
          </a:prstGeom>
        </p:spPr>
      </p:pic>
      <p:sp>
        <p:nvSpPr>
          <p:cNvPr id="1400010" name="TextBox 3"/>
          <p:cNvSpPr txBox="1"/>
          <p:nvPr/>
        </p:nvSpPr>
        <p:spPr>
          <a:xfrm>
            <a:off x="591185" y="369570"/>
            <a:ext cx="10761345" cy="461645"/>
          </a:xfrm>
          <a:prstGeom prst="rect">
            <a:avLst/>
          </a:prstGeom>
          <a:noFill/>
        </p:spPr>
        <p:txBody>
          <a:bodyPr vert="horz" wrap="square" lIns="91440" tIns="45720" rIns="91440" bIns="0" rtlCol="0" anchor="t" anchorCtr="0">
            <a:noAutofit/>
          </a:bodyPr>
          <a:lstStyle/>
          <a:p>
            <a:pPr algn="l">
              <a:lnSpc>
                <a:spcPct val="10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Offline Store Operation</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endParaRPr>
          </a:p>
        </p:txBody>
      </p:sp>
      <p:sp>
        <p:nvSpPr>
          <p:cNvPr id="8" name="文本框 7"/>
          <p:cNvSpPr txBox="1"/>
          <p:nvPr>
            <p:custDataLst>
              <p:tags r:id="rId3"/>
            </p:custDataLst>
          </p:nvPr>
        </p:nvSpPr>
        <p:spPr>
          <a:xfrm>
            <a:off x="4549140" y="1736725"/>
            <a:ext cx="6576060" cy="1170305"/>
          </a:xfrm>
          <a:prstGeom prst="rect">
            <a:avLst/>
          </a:prstGeom>
          <a:noFill/>
        </p:spPr>
        <p:txBody>
          <a:bodyPr wrap="square" rtlCol="0" anchor="t">
            <a:spAutoFit/>
          </a:bodyPr>
          <a:p>
            <a:pPr>
              <a:lnSpc>
                <a:spcPct val="130000"/>
              </a:lnSpc>
              <a:spcBef>
                <a:spcPts val="0"/>
              </a:spcBef>
              <a:spcAft>
                <a:spcPts val="0"/>
              </a:spcAft>
            </a:pPr>
            <a:r>
              <a:rPr lang="en-US" altLang="zh-CN">
                <a:solidFill>
                  <a:schemeClr val="bg1">
                    <a:alpha val="100000"/>
                  </a:schemeClr>
                </a:solidFill>
                <a:uFillTx/>
                <a:latin typeface="Arial" panose="020B0604020202020204" pitchFamily="34" charset="0"/>
                <a:ea typeface="微软雅黑" panose="020B0503020204020204" charset="-122"/>
                <a:cs typeface="Arial" panose="020B0604020202020204" pitchFamily="34" charset="0"/>
                <a:sym typeface="+mn-ea"/>
              </a:rPr>
              <a:t>IKEA adopts a wholly-owned holding model for its offline stores in the Chinese market to ensure unified brand image and standardized operation.</a:t>
            </a:r>
            <a:endParaRPr lang="en-US" altLang="zh-CN">
              <a:solidFill>
                <a:schemeClr val="bg1">
                  <a:alpha val="100000"/>
                </a:schemeClr>
              </a:solidFill>
              <a:uFillTx/>
              <a:latin typeface="Arial" panose="020B0604020202020204" pitchFamily="34" charset="0"/>
              <a:ea typeface="微软雅黑" panose="020B0503020204020204" charset="-122"/>
              <a:cs typeface="Arial" panose="020B0604020202020204" pitchFamily="34" charset="0"/>
              <a:sym typeface="+mn-ea"/>
            </a:endParaRPr>
          </a:p>
        </p:txBody>
      </p:sp>
      <p:sp>
        <p:nvSpPr>
          <p:cNvPr id="9" name="TextBox 6"/>
          <p:cNvSpPr txBox="1"/>
          <p:nvPr>
            <p:custDataLst>
              <p:tags r:id="rId4"/>
            </p:custDataLst>
          </p:nvPr>
        </p:nvSpPr>
        <p:spPr>
          <a:xfrm>
            <a:off x="4549140" y="2753360"/>
            <a:ext cx="7340600" cy="724535"/>
          </a:xfrm>
          <a:prstGeom prst="rect">
            <a:avLst/>
          </a:prstGeom>
        </p:spPr>
        <p:txBody>
          <a:bodyPr vert="horz" wrap="square" lIns="123825" tIns="123825" rIns="57150" bIns="123825" rtlCol="0" anchor="t" anchorCtr="0">
            <a:noAutofit/>
          </a:bodyPr>
          <a:lstStyle/>
          <a:p>
            <a:pPr>
              <a:lnSpc>
                <a:spcPct val="186000"/>
              </a:lnSpc>
            </a:pPr>
            <a:r>
              <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Store Types</a:t>
            </a:r>
            <a:endPar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a:p>
            <a:pPr>
              <a:lnSpc>
                <a:spcPct val="186000"/>
              </a:lnSpc>
            </a:pPr>
            <a:endPar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1" name="文本框 10"/>
          <p:cNvSpPr txBox="1"/>
          <p:nvPr>
            <p:custDataLst>
              <p:tags r:id="rId5"/>
            </p:custDataLst>
          </p:nvPr>
        </p:nvSpPr>
        <p:spPr>
          <a:xfrm>
            <a:off x="4566920" y="3530600"/>
            <a:ext cx="7263765" cy="1348105"/>
          </a:xfrm>
          <a:prstGeom prst="rect">
            <a:avLst/>
          </a:prstGeom>
          <a:noFill/>
        </p:spPr>
        <p:txBody>
          <a:bodyPr wrap="square" rtlCol="0" anchor="t">
            <a:noAutofit/>
          </a:bodyPr>
          <a:p>
            <a:pPr>
              <a:lnSpc>
                <a:spcPct val="130000"/>
              </a:lnSpc>
              <a:spcBef>
                <a:spcPts val="0"/>
              </a:spcBef>
              <a:spcAft>
                <a:spcPts val="0"/>
              </a:spcAft>
            </a:pPr>
            <a:r>
              <a:rPr lang="en-US" altLang="zh-CN">
                <a:solidFill>
                  <a:schemeClr val="bg1">
                    <a:alpha val="100000"/>
                  </a:schemeClr>
                </a:solidFill>
                <a:uFillTx/>
                <a:latin typeface="Arial" panose="020B0604020202020204" pitchFamily="34" charset="0"/>
                <a:ea typeface="微软雅黑" panose="020B0503020204020204" charset="-122"/>
                <a:cs typeface="Arial" panose="020B0604020202020204" pitchFamily="34" charset="0"/>
                <a:sym typeface="+mn-ea"/>
              </a:rPr>
              <a:t>Including various types such as standard shopping malls, experience stores to meet the needs and market positioning of different consumers.</a:t>
            </a:r>
            <a:endParaRPr lang="en-US" altLang="zh-CN">
              <a:solidFill>
                <a:schemeClr val="bg1">
                  <a:alpha val="100000"/>
                </a:schemeClr>
              </a:solidFill>
              <a:uFillTx/>
              <a:latin typeface="Arial" panose="020B0604020202020204" pitchFamily="34" charset="0"/>
              <a:ea typeface="微软雅黑" panose="020B0503020204020204" charset="-122"/>
              <a:cs typeface="Arial" panose="020B0604020202020204" pitchFamily="34" charset="0"/>
            </a:endParaRPr>
          </a:p>
          <a:p>
            <a:pPr>
              <a:lnSpc>
                <a:spcPct val="130000"/>
              </a:lnSpc>
              <a:spcBef>
                <a:spcPts val="0"/>
              </a:spcBef>
              <a:spcAft>
                <a:spcPts val="0"/>
              </a:spcAft>
            </a:pPr>
            <a:endParaRPr lang="en-US" altLang="zh-CN">
              <a:solidFill>
                <a:schemeClr val="bg1">
                  <a:alpha val="100000"/>
                </a:schemeClr>
              </a:solidFill>
              <a:uFillTx/>
              <a:latin typeface="Arial" panose="020B0604020202020204" pitchFamily="34" charset="0"/>
              <a:ea typeface="微软雅黑" panose="020B0503020204020204" charset="-122"/>
              <a:cs typeface="Arial" panose="020B0604020202020204" pitchFamily="34" charset="0"/>
              <a:sym typeface="+mn-ea"/>
            </a:endParaRPr>
          </a:p>
        </p:txBody>
      </p:sp>
      <p:sp>
        <p:nvSpPr>
          <p:cNvPr id="12" name="TextBox 6"/>
          <p:cNvSpPr txBox="1"/>
          <p:nvPr>
            <p:custDataLst>
              <p:tags r:id="rId6"/>
            </p:custDataLst>
          </p:nvPr>
        </p:nvSpPr>
        <p:spPr>
          <a:xfrm>
            <a:off x="4549140" y="4669790"/>
            <a:ext cx="7340600" cy="724535"/>
          </a:xfrm>
          <a:prstGeom prst="rect">
            <a:avLst/>
          </a:prstGeom>
        </p:spPr>
        <p:txBody>
          <a:bodyPr vert="horz" wrap="square" lIns="123825" tIns="123825" rIns="57150" bIns="123825" rtlCol="0" anchor="t" anchorCtr="0">
            <a:noAutofit/>
          </a:bodyPr>
          <a:lstStyle/>
          <a:p>
            <a:pPr>
              <a:lnSpc>
                <a:spcPct val="186000"/>
              </a:lnSpc>
            </a:pPr>
            <a:r>
              <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rPr>
              <a:t>Case</a:t>
            </a:r>
            <a:endPar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a:p>
            <a:pPr>
              <a:lnSpc>
                <a:spcPct val="186000"/>
              </a:lnSpc>
            </a:pPr>
            <a:endParaRPr lang="en-US" altLang="zh-CN" sz="2400" b="1">
              <a:solidFill>
                <a:schemeClr val="accent1">
                  <a:alpha val="100000"/>
                </a:schemeClr>
              </a:solidFill>
              <a:latin typeface="Arial" panose="020B0604020202020204" pitchFamily="34" charset="0"/>
              <a:ea typeface="微软雅黑" panose="020B0503020204020204" charset="-122"/>
              <a:cs typeface="Arial" panose="020B0604020202020204" pitchFamily="34" charset="0"/>
            </a:endParaRPr>
          </a:p>
        </p:txBody>
      </p:sp>
      <p:sp>
        <p:nvSpPr>
          <p:cNvPr id="14" name="文本框 13"/>
          <p:cNvSpPr txBox="1"/>
          <p:nvPr>
            <p:custDataLst>
              <p:tags r:id="rId7"/>
            </p:custDataLst>
          </p:nvPr>
        </p:nvSpPr>
        <p:spPr>
          <a:xfrm>
            <a:off x="4625340" y="5438775"/>
            <a:ext cx="7264400" cy="985520"/>
          </a:xfrm>
          <a:prstGeom prst="rect">
            <a:avLst/>
          </a:prstGeom>
          <a:noFill/>
        </p:spPr>
        <p:txBody>
          <a:bodyPr wrap="square" rtlCol="0" anchor="t">
            <a:noAutofit/>
          </a:bodyPr>
          <a:p>
            <a:pPr>
              <a:lnSpc>
                <a:spcPct val="130000"/>
              </a:lnSpc>
              <a:spcBef>
                <a:spcPts val="0"/>
              </a:spcBef>
              <a:spcAft>
                <a:spcPts val="0"/>
              </a:spcAft>
            </a:pPr>
            <a:r>
              <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sym typeface="+mn-ea"/>
              </a:rPr>
              <a:t>IKEA in Fuzhou, which opened in 2020, has become a fashionable landmark in local home life.</a:t>
            </a:r>
            <a:endParaRPr lang="en-US" altLang="zh-CN">
              <a:solidFill>
                <a:schemeClr val="dk1">
                  <a:alpha val="100000"/>
                </a:schemeClr>
              </a:solidFill>
              <a:latin typeface="Arial" panose="020B0604020202020204" pitchFamily="34" charset="0"/>
              <a:ea typeface="微软雅黑" panose="020B0503020204020204" charset="-122"/>
              <a:cs typeface="Arial" panose="020B0604020202020204" pitchFamily="34" charset="0"/>
            </a:endParaRPr>
          </a:p>
          <a:p>
            <a:pPr>
              <a:lnSpc>
                <a:spcPct val="130000"/>
              </a:lnSpc>
              <a:spcBef>
                <a:spcPts val="0"/>
              </a:spcBef>
              <a:spcAft>
                <a:spcPts val="0"/>
              </a:spcAft>
            </a:pPr>
            <a:endParaRPr lang="en-US" altLang="zh-CN">
              <a:solidFill>
                <a:schemeClr val="bg1">
                  <a:alpha val="100000"/>
                </a:schemeClr>
              </a:solidFill>
              <a:uFillTx/>
              <a:latin typeface="Arial" panose="020B0604020202020204" pitchFamily="34" charset="0"/>
              <a:ea typeface="微软雅黑" panose="020B0503020204020204" charset="-122"/>
              <a:cs typeface="Arial" panose="020B0604020202020204" pitchFamily="34" charset="0"/>
            </a:endParaRPr>
          </a:p>
          <a:p>
            <a:pPr>
              <a:lnSpc>
                <a:spcPct val="130000"/>
              </a:lnSpc>
              <a:spcBef>
                <a:spcPts val="0"/>
              </a:spcBef>
              <a:spcAft>
                <a:spcPts val="0"/>
              </a:spcAft>
            </a:pPr>
            <a:endParaRPr lang="en-US" altLang="zh-CN">
              <a:solidFill>
                <a:schemeClr val="bg1">
                  <a:alpha val="100000"/>
                </a:schemeClr>
              </a:solidFill>
              <a:uFillTx/>
              <a:latin typeface="Arial" panose="020B0604020202020204" pitchFamily="34" charset="0"/>
              <a:ea typeface="微软雅黑" panose="020B0503020204020204" charset="-122"/>
              <a:cs typeface="Arial" panose="020B0604020202020204" pitchFamily="3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2120">
            <a:alpha val="100000"/>
          </a:srgbClr>
        </a:solidFill>
        <a:effectLst/>
      </p:bgPr>
    </p:bg>
    <p:spTree>
      <p:nvGrpSpPr>
        <p:cNvPr id="1" name=""/>
        <p:cNvGrpSpPr/>
        <p:nvPr/>
      </p:nvGrpSpPr>
      <p:grpSpPr>
        <a:xfrm>
          <a:off x="0" y="0"/>
          <a:ext cx="0" cy="0"/>
          <a:chOff x="0" y="0"/>
          <a:chExt cx="0" cy="0"/>
        </a:xfrm>
      </p:grpSpPr>
      <p:grpSp>
        <p:nvGrpSpPr>
          <p:cNvPr id="600046" name="Group 5"/>
          <p:cNvGrpSpPr/>
          <p:nvPr/>
        </p:nvGrpSpPr>
        <p:grpSpPr>
          <a:xfrm rot="0">
            <a:off x="6637973" y="-2254282"/>
            <a:ext cx="7717345" cy="11422761"/>
            <a:chOff x="6637973" y="-2254282"/>
            <a:chExt cx="7717345" cy="11422761"/>
          </a:xfrm>
        </p:grpSpPr>
        <p:sp>
          <p:nvSpPr>
            <p:cNvPr id="600032" name="Freeform 6"/>
            <p:cNvSpPr/>
            <p:nvPr/>
          </p:nvSpPr>
          <p:spPr>
            <a:xfrm rot="2700000">
              <a:off x="6637973" y="-2254282"/>
              <a:ext cx="4699254" cy="4587526"/>
            </a:xfrm>
            <a:custGeom>
              <a:avLst/>
              <a:gdLst/>
              <a:ahLst/>
              <a:cxnLst/>
              <a:rect l="l" t="t" r="r" b="b"/>
              <a:pathLst>
                <a:path w="4699259" h="4587528">
                  <a:moveTo>
                    <a:pt x="0" y="4587527"/>
                  </a:moveTo>
                  <a:lnTo>
                    <a:pt x="4587527" y="0"/>
                  </a:lnTo>
                  <a:lnTo>
                    <a:pt x="4699258" y="111731"/>
                  </a:lnTo>
                  <a:lnTo>
                    <a:pt x="4699259" y="4587528"/>
                  </a:lnTo>
                  <a:lnTo>
                    <a:pt x="0" y="4587527"/>
                  </a:lnTo>
                </a:path>
              </a:pathLst>
            </a:custGeom>
            <a:blipFill dpi="0" rotWithShape="0">
              <a:blip r:embed="rId1">
                <a:alphaModFix amt="100000"/>
              </a:blip>
              <a:stretch>
                <a:fillRect/>
              </a:stretch>
            </a:blipFill>
          </p:spPr>
        </p:sp>
        <p:sp>
          <p:nvSpPr>
            <p:cNvPr id="600031" name="Freeform 7"/>
            <p:cNvSpPr/>
            <p:nvPr/>
          </p:nvSpPr>
          <p:spPr>
            <a:xfrm rot="2700000">
              <a:off x="10028682" y="1265015"/>
              <a:ext cx="4326636" cy="4326636"/>
            </a:xfrm>
            <a:custGeom>
              <a:avLst/>
              <a:gdLst/>
              <a:ahLst/>
              <a:cxnLst/>
              <a:rect l="l" t="t" r="r" b="b"/>
              <a:pathLst>
                <a:path w="4326639" h="4326640">
                  <a:moveTo>
                    <a:pt x="0" y="0"/>
                  </a:moveTo>
                  <a:lnTo>
                    <a:pt x="4326639" y="4326640"/>
                  </a:lnTo>
                  <a:lnTo>
                    <a:pt x="0" y="4326640"/>
                  </a:lnTo>
                  <a:lnTo>
                    <a:pt x="0" y="0"/>
                  </a:lnTo>
                </a:path>
              </a:pathLst>
            </a:custGeom>
            <a:blipFill dpi="0" rotWithShape="0">
              <a:blip r:embed="rId2">
                <a:alphaModFix amt="100000"/>
              </a:blip>
              <a:stretch>
                <a:fillRect/>
              </a:stretch>
            </a:blipFill>
          </p:spPr>
        </p:sp>
        <p:sp>
          <p:nvSpPr>
            <p:cNvPr id="600030" name="Freeform 8"/>
            <p:cNvSpPr/>
            <p:nvPr/>
          </p:nvSpPr>
          <p:spPr>
            <a:xfrm rot="2700000">
              <a:off x="6692455" y="4469225"/>
              <a:ext cx="4588478" cy="4699254"/>
            </a:xfrm>
            <a:custGeom>
              <a:avLst/>
              <a:gdLst/>
              <a:ahLst/>
              <a:cxnLst/>
              <a:rect l="l" t="t" r="r" b="b"/>
              <a:pathLst>
                <a:path w="4588454" h="4699251">
                  <a:moveTo>
                    <a:pt x="0" y="1"/>
                  </a:moveTo>
                  <a:lnTo>
                    <a:pt x="4477656" y="0"/>
                  </a:lnTo>
                  <a:lnTo>
                    <a:pt x="4588454" y="110798"/>
                  </a:lnTo>
                  <a:lnTo>
                    <a:pt x="0" y="4699251"/>
                  </a:lnTo>
                  <a:lnTo>
                    <a:pt x="0" y="1"/>
                  </a:lnTo>
                </a:path>
              </a:pathLst>
            </a:custGeom>
            <a:blipFill dpi="0" rotWithShape="0">
              <a:blip r:embed="rId3">
                <a:alphaModFix amt="100000"/>
              </a:blip>
              <a:stretch>
                <a:fillRect/>
              </a:stretch>
            </a:blipFill>
          </p:spPr>
        </p:sp>
      </p:grpSp>
      <p:grpSp>
        <p:nvGrpSpPr>
          <p:cNvPr id="10" name="Group 10"/>
          <p:cNvGrpSpPr/>
          <p:nvPr/>
        </p:nvGrpSpPr>
        <p:grpSpPr>
          <a:xfrm rot="0">
            <a:off x="436245" y="1716405"/>
            <a:ext cx="6459220" cy="1712595"/>
            <a:chOff x="436182" y="1716214"/>
            <a:chExt cx="6459220" cy="1712595"/>
          </a:xfrm>
        </p:grpSpPr>
        <p:sp>
          <p:nvSpPr>
            <p:cNvPr id="600063" name="TextBox 11"/>
            <p:cNvSpPr txBox="1"/>
            <p:nvPr/>
          </p:nvSpPr>
          <p:spPr>
            <a:xfrm>
              <a:off x="436817" y="2600134"/>
              <a:ext cx="6458585" cy="828675"/>
            </a:xfrm>
            <a:prstGeom prst="rect">
              <a:avLst/>
            </a:prstGeom>
            <a:noFill/>
          </p:spPr>
          <p:txBody>
            <a:bodyPr vert="horz" wrap="square" lIns="91440" tIns="45720" rIns="91440" bIns="0" rtlCol="0" anchor="t" anchorCtr="0">
              <a:noAutofit/>
            </a:bodyPr>
            <a:lstStyle/>
            <a:p>
              <a:pPr algn="l">
                <a:lnSpc>
                  <a:spcPct val="100000"/>
                </a:lnSpc>
                <a:spcBef>
                  <a:spcPts val="0"/>
                </a:spcBef>
                <a:spcAft>
                  <a:spcPts val="0"/>
                </a:spcAft>
              </a:pPr>
              <a:r>
                <a:rPr lang="en-US" altLang="zh-CN" sz="2000">
                  <a:solidFill>
                    <a:srgbClr val="FFFFFF">
                      <a:alpha val="75000"/>
                    </a:srgbClr>
                  </a:solidFill>
                  <a:latin typeface="Arial" panose="020B0604020202020204" pitchFamily="34" charset="0"/>
                  <a:ea typeface="思源黑体 CN Normal" panose="020B0400000000000000" charset="-122"/>
                  <a:cs typeface="Arial" panose="020B0604020202020204" pitchFamily="34" charset="0"/>
                </a:rPr>
                <a:t>IKEA focuses on product design, research and development, and sales to ensure that products comply with brand concepts and quality standards, leading market trends.</a:t>
              </a:r>
              <a:endParaRPr lang="en-US" altLang="zh-CN" sz="2000">
                <a:solidFill>
                  <a:srgbClr val="FFFFFF">
                    <a:alpha val="75000"/>
                  </a:srgbClr>
                </a:solidFill>
                <a:latin typeface="Arial" panose="020B0604020202020204" pitchFamily="34" charset="0"/>
                <a:ea typeface="思源黑体 CN Normal" panose="020B0400000000000000" charset="-122"/>
                <a:cs typeface="Arial" panose="020B0604020202020204" pitchFamily="34" charset="0"/>
              </a:endParaRPr>
            </a:p>
          </p:txBody>
        </p:sp>
        <p:sp>
          <p:nvSpPr>
            <p:cNvPr id="600064" name="TextBox 12"/>
            <p:cNvSpPr txBox="1"/>
            <p:nvPr/>
          </p:nvSpPr>
          <p:spPr>
            <a:xfrm>
              <a:off x="436182" y="1716214"/>
              <a:ext cx="6057265" cy="635635"/>
            </a:xfrm>
            <a:prstGeom prst="rect">
              <a:avLst/>
            </a:prstGeom>
            <a:noFill/>
          </p:spPr>
          <p:txBody>
            <a:bodyPr vert="horz" wrap="square" lIns="91440" tIns="45720" rIns="91440" bIns="0" rtlCol="0" anchor="t" anchorCtr="0">
              <a:spAutoFit/>
            </a:bodyPr>
            <a:lstStyle/>
            <a:p>
              <a:pPr algn="l">
                <a:lnSpc>
                  <a:spcPct val="8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rPr>
                <a:t>IKEA is responsible for design, research and development, and sales</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endParaRPr>
            </a:p>
          </p:txBody>
        </p:sp>
      </p:grpSp>
      <p:grpSp>
        <p:nvGrpSpPr>
          <p:cNvPr id="15" name="Group 15"/>
          <p:cNvGrpSpPr/>
          <p:nvPr/>
        </p:nvGrpSpPr>
        <p:grpSpPr>
          <a:xfrm rot="0">
            <a:off x="436245" y="4187825"/>
            <a:ext cx="6132195" cy="1733550"/>
            <a:chOff x="436182" y="4188070"/>
            <a:chExt cx="6132195" cy="1733777"/>
          </a:xfrm>
        </p:grpSpPr>
        <p:sp>
          <p:nvSpPr>
            <p:cNvPr id="600071" name="TextBox 16"/>
            <p:cNvSpPr txBox="1"/>
            <p:nvPr/>
          </p:nvSpPr>
          <p:spPr>
            <a:xfrm>
              <a:off x="436182" y="4645330"/>
              <a:ext cx="6132195" cy="1276517"/>
            </a:xfrm>
            <a:prstGeom prst="rect">
              <a:avLst/>
            </a:prstGeom>
            <a:noFill/>
          </p:spPr>
          <p:txBody>
            <a:bodyPr vert="horz" wrap="square" lIns="91440" tIns="45720" rIns="91440" bIns="0" rtlCol="0" anchor="t" anchorCtr="0">
              <a:spAutoFit/>
            </a:bodyPr>
            <a:lstStyle/>
            <a:p>
              <a:pPr algn="l">
                <a:lnSpc>
                  <a:spcPct val="100000"/>
                </a:lnSpc>
              </a:pPr>
              <a:r>
                <a:rPr lang="en-US" altLang="zh-CN" sz="2000">
                  <a:solidFill>
                    <a:srgbClr val="FFFFFF">
                      <a:alpha val="75000"/>
                    </a:srgbClr>
                  </a:solidFill>
                  <a:latin typeface="Arial" panose="020B0604020202020204" pitchFamily="34" charset="0"/>
                  <a:ea typeface="思源黑体 CN Normal" panose="020B0400000000000000" charset="-122"/>
                  <a:cs typeface="Arial" panose="020B0604020202020204" pitchFamily="34" charset="0"/>
                </a:rPr>
                <a:t>Choose domestic enterprises with strong capabilities as OEM manufacturers, and ensure product brand consistency and excellent quality through strict quality monitoring and management systems.</a:t>
              </a:r>
              <a:endParaRPr lang="en-US" altLang="zh-CN" sz="2000">
                <a:solidFill>
                  <a:srgbClr val="FFFFFF">
                    <a:alpha val="75000"/>
                  </a:srgbClr>
                </a:solidFill>
                <a:latin typeface="Arial" panose="020B0604020202020204" pitchFamily="34" charset="0"/>
                <a:ea typeface="思源黑体 CN Normal" panose="020B0400000000000000" charset="-122"/>
                <a:cs typeface="Arial" panose="020B0604020202020204" pitchFamily="34" charset="0"/>
              </a:endParaRPr>
            </a:p>
          </p:txBody>
        </p:sp>
        <p:sp>
          <p:nvSpPr>
            <p:cNvPr id="600072" name="TextBox 17"/>
            <p:cNvSpPr txBox="1"/>
            <p:nvPr/>
          </p:nvSpPr>
          <p:spPr>
            <a:xfrm>
              <a:off x="436182" y="4188070"/>
              <a:ext cx="6055995" cy="340405"/>
            </a:xfrm>
            <a:prstGeom prst="rect">
              <a:avLst/>
            </a:prstGeom>
            <a:noFill/>
          </p:spPr>
          <p:txBody>
            <a:bodyPr vert="horz" wrap="square" lIns="91440" tIns="45720" rIns="91440" bIns="0" rtlCol="0" anchor="t" anchorCtr="0">
              <a:spAutoFit/>
            </a:bodyPr>
            <a:lstStyle/>
            <a:p>
              <a:pPr algn="l">
                <a:lnSpc>
                  <a:spcPct val="8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rPr>
                <a:t>Domestic enterprise OEM production</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endParaRPr>
            </a:p>
          </p:txBody>
        </p:sp>
      </p:grpSp>
      <p:grpSp>
        <p:nvGrpSpPr>
          <p:cNvPr id="600074" name="Group 19"/>
          <p:cNvGrpSpPr/>
          <p:nvPr/>
        </p:nvGrpSpPr>
        <p:grpSpPr>
          <a:xfrm rot="0">
            <a:off x="7625525" y="2893314"/>
            <a:ext cx="1072610" cy="1072610"/>
            <a:chOff x="7625525" y="2893314"/>
            <a:chExt cx="1072610" cy="1072610"/>
          </a:xfrm>
        </p:grpSpPr>
        <p:sp>
          <p:nvSpPr>
            <p:cNvPr id="600015" name="AutoShape 20"/>
            <p:cNvSpPr/>
            <p:nvPr/>
          </p:nvSpPr>
          <p:spPr>
            <a:xfrm rot="2700000">
              <a:off x="7625525" y="2893314"/>
              <a:ext cx="1072610" cy="1072610"/>
            </a:xfrm>
            <a:prstGeom prst="rect">
              <a:avLst/>
            </a:prstGeom>
            <a:solidFill>
              <a:srgbClr val="376057">
                <a:alpha val="100000"/>
              </a:srgbClr>
            </a:solidFill>
          </p:spPr>
        </p:sp>
        <p:pic>
          <p:nvPicPr>
            <p:cNvPr id="600073" name="Picture 21"/>
            <p:cNvPicPr>
              <a:picLocks noChangeAspect="1"/>
            </p:cNvPicPr>
            <p:nvPr/>
          </p:nvPicPr>
          <p:blipFill>
            <a:blip r:embed="rId4"/>
            <a:srcRect/>
            <a:stretch>
              <a:fillRect/>
            </a:stretch>
          </p:blipFill>
          <p:spPr>
            <a:xfrm>
              <a:off x="7891843" y="3159633"/>
              <a:ext cx="539972" cy="539972"/>
            </a:xfrm>
            <a:prstGeom prst="rect">
              <a:avLst/>
            </a:prstGeom>
          </p:spPr>
        </p:pic>
      </p:grpSp>
      <p:sp>
        <p:nvSpPr>
          <p:cNvPr id="300007" name="AutoShape 3"/>
          <p:cNvSpPr/>
          <p:nvPr/>
        </p:nvSpPr>
        <p:spPr>
          <a:xfrm>
            <a:off x="436245" y="309245"/>
            <a:ext cx="5388610" cy="882015"/>
          </a:xfrm>
          <a:prstGeom prst="rect">
            <a:avLst/>
          </a:prstGeom>
          <a:solidFill>
            <a:srgbClr val="376057">
              <a:alpha val="100000"/>
            </a:srgbClr>
          </a:solidFill>
        </p:spPr>
      </p:sp>
      <p:sp>
        <p:nvSpPr>
          <p:cNvPr id="1400010" name="TextBox 3"/>
          <p:cNvSpPr txBox="1"/>
          <p:nvPr/>
        </p:nvSpPr>
        <p:spPr>
          <a:xfrm>
            <a:off x="591185" y="369570"/>
            <a:ext cx="5233670" cy="821690"/>
          </a:xfrm>
          <a:prstGeom prst="rect">
            <a:avLst/>
          </a:prstGeom>
          <a:noFill/>
        </p:spPr>
        <p:txBody>
          <a:bodyPr vert="horz" wrap="square" lIns="91440" tIns="45720" rIns="91440" bIns="0" rtlCol="0" anchor="t" anchorCtr="0">
            <a:noAutofit/>
          </a:bodyPr>
          <a:lstStyle/>
          <a:p>
            <a:pPr algn="l">
              <a:lnSpc>
                <a:spcPct val="10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Product Authorization, Production</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endParaRPr>
          </a:p>
          <a:p>
            <a:pPr algn="l">
              <a:lnSpc>
                <a:spcPct val="100000"/>
              </a:lnSpc>
            </a:pPr>
            <a:r>
              <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rPr>
              <a:t>And Outsourcing</a:t>
            </a:r>
            <a:endParaRPr lang="en-US" altLang="zh-CN" sz="2400" b="1">
              <a:solidFill>
                <a:srgbClr val="FFFFFF">
                  <a:alpha val="100000"/>
                </a:srgbClr>
              </a:solidFill>
              <a:latin typeface="Arial" panose="020B0604020202020204" pitchFamily="34" charset="0"/>
              <a:ea typeface="思源黑体 CN Bold"/>
              <a:cs typeface="Arial" panose="020B0604020202020204" pitchFamily="34" charset="0"/>
              <a:sym typeface="+mn-ea"/>
            </a:endParaRPr>
          </a:p>
        </p:txBody>
      </p:sp>
    </p:spTree>
  </p:cSld>
  <p:clrMapOvr>
    <a:masterClrMapping/>
  </p:clrMapOvr>
</p:sld>
</file>

<file path=ppt/tags/tag1.xml><?xml version="1.0" encoding="utf-8"?>
<p:tagLst xmlns:p="http://schemas.openxmlformats.org/presentationml/2006/main">
  <p:tag name="KSO_WM_DIAGRAM_VIRTUALLY_FRAME" val="{&quot;height&quot;:493.2663779527558,&quot;left&quot;:420.8583312656039,&quot;top&quot;:22.682519685039363,&quot;width&quot;:504.96732208067004}"/>
</p:tagLst>
</file>

<file path=ppt/tags/tag10.xml><?xml version="1.0" encoding="utf-8"?>
<p:tagLst xmlns:p="http://schemas.openxmlformats.org/presentationml/2006/main">
  <p:tag name="KSO_WM_DIAGRAM_VIRTUALLY_FRAME" val="{&quot;height&quot;:493.2663779527558,&quot;left&quot;:486.45834645669294,&quot;top&quot;:22.682519685039363,&quot;width&quot;:423.6041732283464}"/>
</p:tagLst>
</file>

<file path=ppt/tags/tag100.xml><?xml version="1.0" encoding="utf-8"?>
<p:tagLst xmlns:p="http://schemas.openxmlformats.org/presentationml/2006/main">
  <p:tag name="KSO_WM_DIAGRAM_VIRTUALLY_FRAME" val="{&quot;height&quot;:378.73503937007865,&quot;left&quot;:80.87251968503936,&quot;top&quot;:106.59,&quot;width&quot;:357.5849606299212}"/>
</p:tagLst>
</file>

<file path=ppt/tags/tag101.xml><?xml version="1.0" encoding="utf-8"?>
<p:tagLst xmlns:p="http://schemas.openxmlformats.org/presentationml/2006/main">
  <p:tag name="KSO_WM_DIAGRAM_VIRTUALLY_FRAME" val="{&quot;height&quot;:357.6489763779527,&quot;left&quot;:387.23496062992126,&quot;top&quot;:97.1124409448819,&quot;width&quot;:469.8661417322834}"/>
</p:tagLst>
</file>

<file path=ppt/tags/tag102.xml><?xml version="1.0" encoding="utf-8"?>
<p:tagLst xmlns:p="http://schemas.openxmlformats.org/presentationml/2006/main">
  <p:tag name="KSO_WM_DIAGRAM_VIRTUALLY_FRAME" val="{&quot;height&quot;:378.73503937007865,&quot;left&quot;:80.87251968503936,&quot;top&quot;:106.59,&quot;width&quot;:357.5849606299212}"/>
</p:tagLst>
</file>

<file path=ppt/tags/tag103.xml><?xml version="1.0" encoding="utf-8"?>
<p:tagLst xmlns:p="http://schemas.openxmlformats.org/presentationml/2006/main">
  <p:tag name="KSO_WM_DIAGRAM_VIRTUALLY_FRAME" val="{&quot;height&quot;:357.6489763779527,&quot;left&quot;:387.23496062992126,&quot;top&quot;:97.1124409448819,&quot;width&quot;:469.8661417322834}"/>
</p:tagLst>
</file>

<file path=ppt/tags/tag104.xml><?xml version="1.0" encoding="utf-8"?>
<p:tagLst xmlns:p="http://schemas.openxmlformats.org/presentationml/2006/main">
  <p:tag name="KSO_WM_DIAGRAM_VIRTUALLY_FRAME" val="{&quot;height&quot;:378.73503937007865,&quot;left&quot;:80.87251968503936,&quot;top&quot;:106.59,&quot;width&quot;:357.5849606299212}"/>
</p:tagLst>
</file>

<file path=ppt/tags/tag105.xml><?xml version="1.0" encoding="utf-8"?>
<p:tagLst xmlns:p="http://schemas.openxmlformats.org/presentationml/2006/main">
  <p:tag name="KSO_WM_DIAGRAM_VIRTUALLY_FRAME" val="{&quot;height&quot;:357.6489763779527,&quot;left&quot;:387.23496062992126,&quot;top&quot;:97.1124409448819,&quot;width&quot;:469.8661417322834}"/>
</p:tagLst>
</file>

<file path=ppt/tags/tag106.xml><?xml version="1.0" encoding="utf-8"?>
<p:tagLst xmlns:p="http://schemas.openxmlformats.org/presentationml/2006/main">
  <p:tag name="KSO_WM_DIAGRAM_VIRTUALLY_FRAME" val="{&quot;height&quot;:378.73503937007865,&quot;left&quot;:80.87251968503936,&quot;top&quot;:106.59,&quot;width&quot;:357.5849606299212}"/>
</p:tagLst>
</file>

<file path=ppt/tags/tag107.xml><?xml version="1.0" encoding="utf-8"?>
<p:tagLst xmlns:p="http://schemas.openxmlformats.org/presentationml/2006/main">
  <p:tag name="KSO_WM_DIAGRAM_VIRTUALLY_FRAME" val="{&quot;height&quot;:359.6887401574803,&quot;left&quot;:75.94503937007873,&quot;top&quot;:141.13496062992127,&quot;width&quot;:354.15}"/>
</p:tagLst>
</file>

<file path=ppt/tags/tag108.xml><?xml version="1.0" encoding="utf-8"?>
<p:tagLst xmlns:p="http://schemas.openxmlformats.org/presentationml/2006/main">
  <p:tag name="KSO_WM_DIAGRAM_VIRTUALLY_FRAME" val="{&quot;height&quot;:359.6887401574803,&quot;left&quot;:75.94503937007873,&quot;top&quot;:141.13496062992127,&quot;width&quot;:354.15}"/>
</p:tagLst>
</file>

<file path=ppt/tags/tag109.xml><?xml version="1.0" encoding="utf-8"?>
<p:tagLst xmlns:p="http://schemas.openxmlformats.org/presentationml/2006/main">
  <p:tag name="KSO_WM_DIAGRAM_VIRTUALLY_FRAME" val="{&quot;height&quot;:359.6887401574803,&quot;left&quot;:75.94503937007873,&quot;top&quot;:141.13496062992127,&quot;width&quot;:354.15}"/>
</p:tagLst>
</file>

<file path=ppt/tags/tag11.xml><?xml version="1.0" encoding="utf-8"?>
<p:tagLst xmlns:p="http://schemas.openxmlformats.org/presentationml/2006/main">
  <p:tag name="KSO_WM_DIAGRAM_VIRTUALLY_FRAME" val="{&quot;height&quot;:493.2663779527558,&quot;left&quot;:486.45834645669294,&quot;top&quot;:22.682519685039363,&quot;width&quot;:423.6041732283464}"/>
</p:tagLst>
</file>

<file path=ppt/tags/tag110.xml><?xml version="1.0" encoding="utf-8"?>
<p:tagLst xmlns:p="http://schemas.openxmlformats.org/presentationml/2006/main">
  <p:tag name="KSO_WM_DIAGRAM_VIRTUALLY_FRAME" val="{&quot;height&quot;:359.6887401574803,&quot;left&quot;:75.94503937007873,&quot;top&quot;:141.13496062992127,&quot;width&quot;:354.15}"/>
</p:tagLst>
</file>

<file path=ppt/tags/tag111.xml><?xml version="1.0" encoding="utf-8"?>
<p:tagLst xmlns:p="http://schemas.openxmlformats.org/presentationml/2006/main">
  <p:tag name="KSO_WM_DIAGRAM_VIRTUALLY_FRAME" val="{&quot;height&quot;:379.88937007874017,&quot;left&quot;:51.7,&quot;top&quot;:106.11062992125986,&quot;width&quot;:510.8}"/>
</p:tagLst>
</file>

<file path=ppt/tags/tag112.xml><?xml version="1.0" encoding="utf-8"?>
<p:tagLst xmlns:p="http://schemas.openxmlformats.org/presentationml/2006/main">
  <p:tag name="KSO_WM_DIAGRAM_VIRTUALLY_FRAME" val="{&quot;height&quot;:379.88937007874017,&quot;left&quot;:51.7,&quot;top&quot;:106.11062992125986,&quot;width&quot;:510.8}"/>
</p:tagLst>
</file>

<file path=ppt/tags/tag113.xml><?xml version="1.0" encoding="utf-8"?>
<p:tagLst xmlns:p="http://schemas.openxmlformats.org/presentationml/2006/main">
  <p:tag name="KSO_WM_DIAGRAM_VIRTUALLY_FRAME" val="{&quot;height&quot;:379.88937007874017,&quot;left&quot;:51.7,&quot;top&quot;:106.11062992125986,&quot;width&quot;:510.8}"/>
</p:tagLst>
</file>

<file path=ppt/tags/tag114.xml><?xml version="1.0" encoding="utf-8"?>
<p:tagLst xmlns:p="http://schemas.openxmlformats.org/presentationml/2006/main">
  <p:tag name="KSO_WM_DIAGRAM_VIRTUALLY_FRAME" val="{&quot;height&quot;:379.88937007874017,&quot;left&quot;:51.7,&quot;top&quot;:106.11062992125986,&quot;width&quot;:510.8}"/>
</p:tagLst>
</file>

<file path=ppt/tags/tag115.xml><?xml version="1.0" encoding="utf-8"?>
<p:tagLst xmlns:p="http://schemas.openxmlformats.org/presentationml/2006/main">
  <p:tag name="KSO_WM_DIAGRAM_VIRTUALLY_FRAME" val="{&quot;height&quot;:389.49370078740156,&quot;left&quot;:349.8227559055118,&quot;top&quot;:93.73874015748031,&quot;width&quot;:575.1333070866142}"/>
</p:tagLst>
</file>

<file path=ppt/tags/tag116.xml><?xml version="1.0" encoding="utf-8"?>
<p:tagLst xmlns:p="http://schemas.openxmlformats.org/presentationml/2006/main">
  <p:tag name="KSO_WM_DIAGRAM_VIRTUALLY_FRAME" val="{&quot;height&quot;:389.49370078740156,&quot;left&quot;:349.8227559055118,&quot;top&quot;:93.73874015748031,&quot;width&quot;:575.1333070866142}"/>
</p:tagLst>
</file>

<file path=ppt/tags/tag117.xml><?xml version="1.0" encoding="utf-8"?>
<p:tagLst xmlns:p="http://schemas.openxmlformats.org/presentationml/2006/main">
  <p:tag name="KSO_WM_DIAGRAM_VIRTUALLY_FRAME" val="{&quot;height&quot;:389.49370078740156,&quot;left&quot;:349.8227559055118,&quot;top&quot;:93.73874015748031,&quot;width&quot;:575.1333070866142}"/>
</p:tagLst>
</file>

<file path=ppt/tags/tag118.xml><?xml version="1.0" encoding="utf-8"?>
<p:tagLst xmlns:p="http://schemas.openxmlformats.org/presentationml/2006/main">
  <p:tag name="KSO_WM_DIAGRAM_VIRTUALLY_FRAME" val="{&quot;height&quot;:389.49370078740156,&quot;left&quot;:349.8227559055118,&quot;top&quot;:93.73874015748031,&quot;width&quot;:575.1333070866142}"/>
</p:tagLst>
</file>

<file path=ppt/tags/tag119.xml><?xml version="1.0" encoding="utf-8"?>
<p:tagLst xmlns:p="http://schemas.openxmlformats.org/presentationml/2006/main">
  <p:tag name="KSO_WM_DIAGRAM_VIRTUALLY_FRAME" val="{&quot;height&quot;:389.49370078740156,&quot;left&quot;:349.8227559055118,&quot;top&quot;:93.73874015748031,&quot;width&quot;:575.1333070866142}"/>
</p:tagLst>
</file>

<file path=ppt/tags/tag12.xml><?xml version="1.0" encoding="utf-8"?>
<p:tagLst xmlns:p="http://schemas.openxmlformats.org/presentationml/2006/main">
  <p:tag name="KSO_WM_DIAGRAM_VIRTUALLY_FRAME" val="{&quot;height&quot;:493.2663779527558,&quot;left&quot;:486.45834645669294,&quot;top&quot;:22.682519685039363,&quot;width&quot;:423.6041732283464}"/>
</p:tagLst>
</file>

<file path=ppt/tags/tag120.xml><?xml version="1.0" encoding="utf-8"?>
<p:tagLst xmlns:p="http://schemas.openxmlformats.org/presentationml/2006/main">
  <p:tag name="KSO_WM_DIAGRAM_VIRTUALLY_FRAME" val="{&quot;height&quot;:389.49370078740156,&quot;left&quot;:349.8227559055118,&quot;top&quot;:93.73874015748031,&quot;width&quot;:575.1333070866142}"/>
</p:tagLst>
</file>

<file path=ppt/tags/tag121.xml><?xml version="1.0" encoding="utf-8"?>
<p:tagLst xmlns:p="http://schemas.openxmlformats.org/presentationml/2006/main">
  <p:tag name="KSO_WM_DIAGRAM_VIRTUALLY_FRAME" val="{&quot;height&quot;:385.956220472441,&quot;left&quot;:370.19338582677165,&quot;top&quot;:115.39377952755906,&quot;width&quot;:511.637874015748}"/>
</p:tagLst>
</file>

<file path=ppt/tags/tag122.xml><?xml version="1.0" encoding="utf-8"?>
<p:tagLst xmlns:p="http://schemas.openxmlformats.org/presentationml/2006/main">
  <p:tag name="KSO_WM_DIAGRAM_VIRTUALLY_FRAME" val="{&quot;height&quot;:385.956220472441,&quot;left&quot;:370.19338582677165,&quot;top&quot;:115.39377952755906,&quot;width&quot;:511.637874015748}"/>
</p:tagLst>
</file>

<file path=ppt/tags/tag123.xml><?xml version="1.0" encoding="utf-8"?>
<p:tagLst xmlns:p="http://schemas.openxmlformats.org/presentationml/2006/main">
  <p:tag name="KSO_WM_DIAGRAM_VIRTUALLY_FRAME" val="{&quot;height&quot;:385.956220472441,&quot;left&quot;:370.19338582677165,&quot;top&quot;:115.39377952755906,&quot;width&quot;:511.637874015748}"/>
</p:tagLst>
</file>

<file path=ppt/tags/tag124.xml><?xml version="1.0" encoding="utf-8"?>
<p:tagLst xmlns:p="http://schemas.openxmlformats.org/presentationml/2006/main">
  <p:tag name="KSO_WM_DIAGRAM_VIRTUALLY_FRAME" val="{&quot;height&quot;:385.956220472441,&quot;left&quot;:370.19338582677165,&quot;top&quot;:115.39377952755906,&quot;width&quot;:511.637874015748}"/>
</p:tagLst>
</file>

<file path=ppt/tags/tag125.xml><?xml version="1.0" encoding="utf-8"?>
<p:tagLst xmlns:p="http://schemas.openxmlformats.org/presentationml/2006/main">
  <p:tag name="KSO_WM_DIAGRAM_VIRTUALLY_FRAME" val="{&quot;height&quot;:385.956220472441,&quot;left&quot;:370.19338582677165,&quot;top&quot;:115.39377952755906,&quot;width&quot;:511.637874015748}"/>
</p:tagLst>
</file>

<file path=ppt/tags/tag126.xml><?xml version="1.0" encoding="utf-8"?>
<p:tagLst xmlns:p="http://schemas.openxmlformats.org/presentationml/2006/main">
  <p:tag name="KSO_WM_DIAGRAM_VIRTUALLY_FRAME" val="{&quot;height&quot;:385.956220472441,&quot;left&quot;:370.19338582677165,&quot;top&quot;:115.39377952755906,&quot;width&quot;:511.637874015748}"/>
</p:tagLst>
</file>

<file path=ppt/tags/tag127.xml><?xml version="1.0" encoding="utf-8"?>
<p:tagLst xmlns:p="http://schemas.openxmlformats.org/presentationml/2006/main">
  <p:tag name="KSO_WM_DIAGRAM_VIRTUALLY_FRAME" val="{&quot;height&quot;:411.35,&quot;left&quot;:74.13921259842519,&quot;top&quot;:88.15,&quot;width&quot;:427.2938582677165}"/>
</p:tagLst>
</file>

<file path=ppt/tags/tag128.xml><?xml version="1.0" encoding="utf-8"?>
<p:tagLst xmlns:p="http://schemas.openxmlformats.org/presentationml/2006/main">
  <p:tag name="KSO_WM_DIAGRAM_VIRTUALLY_FRAME" val="{&quot;height&quot;:411.35,&quot;left&quot;:74.13921259842519,&quot;top&quot;:88.15,&quot;width&quot;:427.2938582677165}"/>
</p:tagLst>
</file>

<file path=ppt/tags/tag129.xml><?xml version="1.0" encoding="utf-8"?>
<p:tagLst xmlns:p="http://schemas.openxmlformats.org/presentationml/2006/main">
  <p:tag name="KSO_WM_DIAGRAM_VIRTUALLY_FRAME" val="{&quot;height&quot;:411.35,&quot;left&quot;:74.13921259842519,&quot;top&quot;:88.15,&quot;width&quot;:427.2938582677165}"/>
</p:tagLst>
</file>

<file path=ppt/tags/tag13.xml><?xml version="1.0" encoding="utf-8"?>
<p:tagLst xmlns:p="http://schemas.openxmlformats.org/presentationml/2006/main">
  <p:tag name="KSO_WM_DIAGRAM_VIRTUALLY_FRAME" val="{&quot;height&quot;:493.2663779527558,&quot;left&quot;:486.45834645669294,&quot;top&quot;:22.682519685039363,&quot;width&quot;:423.6041732283464}"/>
</p:tagLst>
</file>

<file path=ppt/tags/tag130.xml><?xml version="1.0" encoding="utf-8"?>
<p:tagLst xmlns:p="http://schemas.openxmlformats.org/presentationml/2006/main">
  <p:tag name="TABLE_ENDDRAG_ORIGIN_RECT" val="639*440"/>
  <p:tag name="TABLE_ENDDRAG_RECT" val="289*88*639*440"/>
</p:tagLst>
</file>

<file path=ppt/tags/tag131.xml><?xml version="1.0" encoding="utf-8"?>
<p:tagLst xmlns:p="http://schemas.openxmlformats.org/presentationml/2006/main">
  <p:tag name="KSO_WM_DIAGRAM_VIRTUALLY_FRAME" val="{&quot;height&quot;:385.956220472441,&quot;left&quot;:370.19338582677165,&quot;top&quot;:115.39377952755906,&quot;width&quot;:511.637874015748}"/>
</p:tagLst>
</file>

<file path=ppt/tags/tag132.xml><?xml version="1.0" encoding="utf-8"?>
<p:tagLst xmlns:p="http://schemas.openxmlformats.org/presentationml/2006/main">
  <p:tag name="KSO_WM_DIAGRAM_VIRTUALLY_FRAME" val="{&quot;height&quot;:324.26850393700795,&quot;left&quot;:34.12220472440945,&quot;top&quot;:123.38055118110235,&quot;width&quot;:852.2400787401575}"/>
</p:tagLst>
</file>

<file path=ppt/tags/tag133.xml><?xml version="1.0" encoding="utf-8"?>
<p:tagLst xmlns:p="http://schemas.openxmlformats.org/presentationml/2006/main">
  <p:tag name="KSO_WM_DIAGRAM_VIRTUALLY_FRAME" val="{&quot;height&quot;:324.26850393700795,&quot;left&quot;:34.12220472440945,&quot;top&quot;:123.38055118110235,&quot;width&quot;:852.2400787401575}"/>
</p:tagLst>
</file>

<file path=ppt/tags/tag134.xml><?xml version="1.0" encoding="utf-8"?>
<p:tagLst xmlns:p="http://schemas.openxmlformats.org/presentationml/2006/main">
  <p:tag name="KSO_WM_DIAGRAM_VIRTUALLY_FRAME" val="{&quot;height&quot;:324.26850393700795,&quot;left&quot;:34.12220472440945,&quot;top&quot;:123.38055118110235,&quot;width&quot;:852.2400787401575}"/>
</p:tagLst>
</file>

<file path=ppt/tags/tag135.xml><?xml version="1.0" encoding="utf-8"?>
<p:tagLst xmlns:p="http://schemas.openxmlformats.org/presentationml/2006/main">
  <p:tag name="KSO_WM_DIAGRAM_VIRTUALLY_FRAME" val="{&quot;height&quot;:324.26850393700795,&quot;left&quot;:34.12220472440945,&quot;top&quot;:123.38055118110235,&quot;width&quot;:852.2400787401575}"/>
</p:tagLst>
</file>

<file path=ppt/tags/tag136.xml><?xml version="1.0" encoding="utf-8"?>
<p:tagLst xmlns:p="http://schemas.openxmlformats.org/presentationml/2006/main">
  <p:tag name="KSO_WM_DIAGRAM_VIRTUALLY_FRAME" val="{&quot;height&quot;:324.26850393700795,&quot;left&quot;:34.12220472440945,&quot;top&quot;:123.38055118110235,&quot;width&quot;:852.2400787401575}"/>
</p:tagLst>
</file>

<file path=ppt/tags/tag137.xml><?xml version="1.0" encoding="utf-8"?>
<p:tagLst xmlns:p="http://schemas.openxmlformats.org/presentationml/2006/main">
  <p:tag name="KSO_WM_DIAGRAM_VIRTUALLY_FRAME" val="{&quot;height&quot;:324.26850393700795,&quot;left&quot;:34.12220472440945,&quot;top&quot;:123.38055118110235,&quot;width&quot;:852.2400787401575}"/>
</p:tagLst>
</file>

<file path=ppt/tags/tag138.xml><?xml version="1.0" encoding="utf-8"?>
<p:tagLst xmlns:p="http://schemas.openxmlformats.org/presentationml/2006/main">
  <p:tag name="KSO_WM_DIAGRAM_VIRTUALLY_FRAME" val="{&quot;height&quot;:385.956220472441,&quot;left&quot;:370.19338582677165,&quot;top&quot;:115.39377952755906,&quot;width&quot;:511.637874015748}"/>
</p:tagLst>
</file>

<file path=ppt/tags/tag139.xml><?xml version="1.0" encoding="utf-8"?>
<p:tagLst xmlns:p="http://schemas.openxmlformats.org/presentationml/2006/main">
  <p:tag name="KSO_WM_DIAGRAM_VIRTUALLY_FRAME" val="{&quot;height&quot;:385.956220472441,&quot;left&quot;:370.19338582677165,&quot;top&quot;:115.39377952755906,&quot;width&quot;:511.637874015748}"/>
</p:tagLst>
</file>

<file path=ppt/tags/tag14.xml><?xml version="1.0" encoding="utf-8"?>
<p:tagLst xmlns:p="http://schemas.openxmlformats.org/presentationml/2006/main">
  <p:tag name="KSO_WM_DIAGRAM_VIRTUALLY_FRAME" val="{&quot;height&quot;:391.45,&quot;left&quot;:38.55,&quot;top&quot;:103.55,&quot;width&quot;:445.65}"/>
</p:tagLst>
</file>

<file path=ppt/tags/tag140.xml><?xml version="1.0" encoding="utf-8"?>
<p:tagLst xmlns:p="http://schemas.openxmlformats.org/presentationml/2006/main">
  <p:tag name="KSO_WM_DIAGRAM_VIRTUALLY_FRAME" val="{&quot;height&quot;:385.956220472441,&quot;left&quot;:370.19338582677165,&quot;top&quot;:115.39377952755906,&quot;width&quot;:511.637874015748}"/>
</p:tagLst>
</file>

<file path=ppt/tags/tag141.xml><?xml version="1.0" encoding="utf-8"?>
<p:tagLst xmlns:p="http://schemas.openxmlformats.org/presentationml/2006/main">
  <p:tag name="KSO_WM_DIAGRAM_VIRTUALLY_FRAME" val="{&quot;height&quot;:385.956220472441,&quot;left&quot;:370.19338582677165,&quot;top&quot;:115.39377952755906,&quot;width&quot;:511.637874015748}"/>
</p:tagLst>
</file>

<file path=ppt/tags/tag142.xml><?xml version="1.0" encoding="utf-8"?>
<p:tagLst xmlns:p="http://schemas.openxmlformats.org/presentationml/2006/main">
  <p:tag name="KSO_WM_DIAGRAM_VIRTUALLY_FRAME" val="{&quot;height&quot;:324.26850393700795,&quot;left&quot;:34.12220472440945,&quot;top&quot;:123.38055118110235,&quot;width&quot;:852.2400787401575}"/>
</p:tagLst>
</file>

<file path=ppt/tags/tag143.xml><?xml version="1.0" encoding="utf-8"?>
<p:tagLst xmlns:p="http://schemas.openxmlformats.org/presentationml/2006/main">
  <p:tag name="KSO_WM_DIAGRAM_VIRTUALLY_FRAME" val="{&quot;height&quot;:324.26850393700795,&quot;left&quot;:34.12220472440945,&quot;top&quot;:123.38055118110235,&quot;width&quot;:852.2400787401575}"/>
</p:tagLst>
</file>

<file path=ppt/tags/tag144.xml><?xml version="1.0" encoding="utf-8"?>
<p:tagLst xmlns:p="http://schemas.openxmlformats.org/presentationml/2006/main">
  <p:tag name="KSO_WM_DIAGRAM_VIRTUALLY_FRAME" val="{&quot;height&quot;:324.26850393700795,&quot;left&quot;:34.12220472440945,&quot;top&quot;:123.38055118110235,&quot;width&quot;:852.2400787401575}"/>
</p:tagLst>
</file>

<file path=ppt/tags/tag145.xml><?xml version="1.0" encoding="utf-8"?>
<p:tagLst xmlns:p="http://schemas.openxmlformats.org/presentationml/2006/main">
  <p:tag name="KSO_WM_DIAGRAM_VIRTUALLY_FRAME" val="{&quot;height&quot;:324.26850393700795,&quot;left&quot;:34.12220472440945,&quot;top&quot;:123.38055118110235,&quot;width&quot;:852.2400787401575}"/>
</p:tagLst>
</file>

<file path=ppt/tags/tag15.xml><?xml version="1.0" encoding="utf-8"?>
<p:tagLst xmlns:p="http://schemas.openxmlformats.org/presentationml/2006/main">
  <p:tag name="KSO_WM_DIAGRAM_VIRTUALLY_FRAME" val="{&quot;height&quot;:391.45,&quot;left&quot;:38.55,&quot;top&quot;:103.55,&quot;width&quot;:445.65}"/>
</p:tagLst>
</file>

<file path=ppt/tags/tag16.xml><?xml version="1.0" encoding="utf-8"?>
<p:tagLst xmlns:p="http://schemas.openxmlformats.org/presentationml/2006/main">
  <p:tag name="KSO_WM_DIAGRAM_VIRTUALLY_FRAME" val="{&quot;height&quot;:391.45,&quot;left&quot;:38.55,&quot;top&quot;:103.55,&quot;width&quot;:445.65}"/>
</p:tagLst>
</file>

<file path=ppt/tags/tag17.xml><?xml version="1.0" encoding="utf-8"?>
<p:tagLst xmlns:p="http://schemas.openxmlformats.org/presentationml/2006/main">
  <p:tag name="KSO_WM_DIAGRAM_VIRTUALLY_FRAME" val="{&quot;height&quot;:391.45,&quot;left&quot;:38.55,&quot;top&quot;:103.55,&quot;width&quot;:445.65}"/>
</p:tagLst>
</file>

<file path=ppt/tags/tag18.xml><?xml version="1.0" encoding="utf-8"?>
<p:tagLst xmlns:p="http://schemas.openxmlformats.org/presentationml/2006/main">
  <p:tag name="KSO_WM_DIAGRAM_VIRTUALLY_FRAME" val="{&quot;height&quot;:391.45,&quot;left&quot;:38.55,&quot;top&quot;:103.55,&quot;width&quot;:445.65}"/>
</p:tagLst>
</file>

<file path=ppt/tags/tag19.xml><?xml version="1.0" encoding="utf-8"?>
<p:tagLst xmlns:p="http://schemas.openxmlformats.org/presentationml/2006/main">
  <p:tag name="KSO_WM_DIAGRAM_VIRTUALLY_FRAME" val="{&quot;height&quot;:391.45,&quot;left&quot;:38.55,&quot;top&quot;:103.55,&quot;width&quot;:445.65}"/>
</p:tagLst>
</file>

<file path=ppt/tags/tag2.xml><?xml version="1.0" encoding="utf-8"?>
<p:tagLst xmlns:p="http://schemas.openxmlformats.org/presentationml/2006/main">
  <p:tag name="KSO_WM_DIAGRAM_VIRTUALLY_FRAME" val="{&quot;height&quot;:493.2663779527558,&quot;left&quot;:420.8583312656039,&quot;top&quot;:22.682519685039363,&quot;width&quot;:504.96732208067004}"/>
</p:tagLst>
</file>

<file path=ppt/tags/tag20.xml><?xml version="1.0" encoding="utf-8"?>
<p:tagLst xmlns:p="http://schemas.openxmlformats.org/presentationml/2006/main">
  <p:tag name="KSO_WM_DIAGRAM_VIRTUALLY_FRAME" val="{&quot;height&quot;:391.45,&quot;left&quot;:38.55,&quot;top&quot;:103.55,&quot;width&quot;:445.65}"/>
</p:tagLst>
</file>

<file path=ppt/tags/tag21.xml><?xml version="1.0" encoding="utf-8"?>
<p:tagLst xmlns:p="http://schemas.openxmlformats.org/presentationml/2006/main">
  <p:tag name="KSO_WM_DIAGRAM_VIRTUALLY_FRAME" val="{&quot;height&quot;:391.45,&quot;left&quot;:38.55,&quot;top&quot;:103.55,&quot;width&quot;:445.65}"/>
</p:tagLst>
</file>

<file path=ppt/tags/tag22.xml><?xml version="1.0" encoding="utf-8"?>
<p:tagLst xmlns:p="http://schemas.openxmlformats.org/presentationml/2006/main">
  <p:tag name="KSO_WM_DIAGRAM_VIRTUALLY_FRAME" val="{&quot;height&quot;:391.45,&quot;left&quot;:38.55,&quot;top&quot;:103.55,&quot;width&quot;:445.65}"/>
</p:tagLst>
</file>

<file path=ppt/tags/tag23.xml><?xml version="1.0" encoding="utf-8"?>
<p:tagLst xmlns:p="http://schemas.openxmlformats.org/presentationml/2006/main">
  <p:tag name="KSO_WM_DIAGRAM_VIRTUALLY_FRAME" val="{&quot;height&quot;:335.55094488188973,&quot;left&quot;:360.4234645669291,&quot;top&quot;:114.14629921259844,&quot;width&quot;:522.0326771653544}"/>
</p:tagLst>
</file>

<file path=ppt/tags/tag24.xml><?xml version="1.0" encoding="utf-8"?>
<p:tagLst xmlns:p="http://schemas.openxmlformats.org/presentationml/2006/main">
  <p:tag name="KSO_WM_DIAGRAM_VIRTUALLY_FRAME" val="{&quot;height&quot;:335.55094488188973,&quot;left&quot;:360.4234645669291,&quot;top&quot;:114.14629921259844,&quot;width&quot;:522.0326771653544}"/>
</p:tagLst>
</file>

<file path=ppt/tags/tag25.xml><?xml version="1.0" encoding="utf-8"?>
<p:tagLst xmlns:p="http://schemas.openxmlformats.org/presentationml/2006/main">
  <p:tag name="KSO_WM_DIAGRAM_VIRTUALLY_FRAME" val="{&quot;height&quot;:335.55094488188973,&quot;left&quot;:360.4234645669291,&quot;top&quot;:114.14629921259844,&quot;width&quot;:522.0326771653544}"/>
</p:tagLst>
</file>

<file path=ppt/tags/tag26.xml><?xml version="1.0" encoding="utf-8"?>
<p:tagLst xmlns:p="http://schemas.openxmlformats.org/presentationml/2006/main">
  <p:tag name="KSO_WM_DIAGRAM_VIRTUALLY_FRAME" val="{&quot;height&quot;:335.55094488188973,&quot;left&quot;:360.4234645669291,&quot;top&quot;:114.14629921259844,&quot;width&quot;:522.0326771653544}"/>
</p:tagLst>
</file>

<file path=ppt/tags/tag27.xml><?xml version="1.0" encoding="utf-8"?>
<p:tagLst xmlns:p="http://schemas.openxmlformats.org/presentationml/2006/main">
  <p:tag name="KSO_WM_DIAGRAM_VIRTUALLY_FRAME" val="{&quot;height&quot;:335.55094488188973,&quot;left&quot;:360.4234645669291,&quot;top&quot;:114.14629921259844,&quot;width&quot;:522.0326771653544}"/>
</p:tagLst>
</file>

<file path=ppt/tags/tag28.xml><?xml version="1.0" encoding="utf-8"?>
<p:tagLst xmlns:p="http://schemas.openxmlformats.org/presentationml/2006/main">
  <p:tag name="KSO_WM_DIAGRAM_VIRTUALLY_FRAME" val="{&quot;height&quot;:335.55094488188973,&quot;left&quot;:360.4234645669291,&quot;top&quot;:114.14629921259844,&quot;width&quot;:522.0326771653544}"/>
</p:tagLst>
</file>

<file path=ppt/tags/tag29.xml><?xml version="1.0" encoding="utf-8"?>
<p:tagLst xmlns:p="http://schemas.openxmlformats.org/presentationml/2006/main">
  <p:tag name="KSO_WM_DIAGRAM_VIRTUALLY_FRAME" val="{&quot;height&quot;:335.55094488188973,&quot;left&quot;:360.4234645669291,&quot;top&quot;:114.14629921259844,&quot;width&quot;:522.0326771653544}"/>
</p:tagLst>
</file>

<file path=ppt/tags/tag3.xml><?xml version="1.0" encoding="utf-8"?>
<p:tagLst xmlns:p="http://schemas.openxmlformats.org/presentationml/2006/main">
  <p:tag name="KSO_WM_DIAGRAM_VIRTUALLY_FRAME" val="{&quot;height&quot;:493.2663779527558,&quot;left&quot;:420.8583312656039,&quot;top&quot;:22.682519685039363,&quot;width&quot;:504.96732208067004}"/>
</p:tagLst>
</file>

<file path=ppt/tags/tag30.xml><?xml version="1.0" encoding="utf-8"?>
<p:tagLst xmlns:p="http://schemas.openxmlformats.org/presentationml/2006/main">
  <p:tag name="KSO_WM_DIAGRAM_VIRTUALLY_FRAME" val="{&quot;height&quot;:335.55094488188973,&quot;left&quot;:360.4234645669291,&quot;top&quot;:114.14629921259844,&quot;width&quot;:522.0326771653544}"/>
</p:tagLst>
</file>

<file path=ppt/tags/tag31.xml><?xml version="1.0" encoding="utf-8"?>
<p:tagLst xmlns:p="http://schemas.openxmlformats.org/presentationml/2006/main">
  <p:tag name="KSO_WM_DIAGRAM_VIRTUALLY_FRAME" val="{&quot;height&quot;:440.96070866141736,&quot;left&quot;:326.7727559055118,&quot;top&quot;:86.5387401574803,&quot;width&quot;:581.5272440944882}"/>
</p:tagLst>
</file>

<file path=ppt/tags/tag32.xml><?xml version="1.0" encoding="utf-8"?>
<p:tagLst xmlns:p="http://schemas.openxmlformats.org/presentationml/2006/main">
  <p:tag name="KSO_WM_DIAGRAM_VIRTUALLY_FRAME" val="{&quot;height&quot;:440.96070866141736,&quot;left&quot;:326.7727559055118,&quot;top&quot;:86.5387401574803,&quot;width&quot;:581.5272440944882}"/>
</p:tagLst>
</file>

<file path=ppt/tags/tag33.xml><?xml version="1.0" encoding="utf-8"?>
<p:tagLst xmlns:p="http://schemas.openxmlformats.org/presentationml/2006/main">
  <p:tag name="KSO_WM_DIAGRAM_VIRTUALLY_FRAME" val="{&quot;height&quot;:440.96070866141736,&quot;left&quot;:326.7727559055118,&quot;top&quot;:86.5387401574803,&quot;width&quot;:581.5272440944882}"/>
</p:tagLst>
</file>

<file path=ppt/tags/tag34.xml><?xml version="1.0" encoding="utf-8"?>
<p:tagLst xmlns:p="http://schemas.openxmlformats.org/presentationml/2006/main">
  <p:tag name="KSO_WM_DIAGRAM_VIRTUALLY_FRAME" val="{&quot;height&quot;:440.96070866141736,&quot;left&quot;:326.7727559055118,&quot;top&quot;:86.5387401574803,&quot;width&quot;:581.5272440944882}"/>
</p:tagLst>
</file>

<file path=ppt/tags/tag35.xml><?xml version="1.0" encoding="utf-8"?>
<p:tagLst xmlns:p="http://schemas.openxmlformats.org/presentationml/2006/main">
  <p:tag name="KSO_WM_DIAGRAM_VIRTUALLY_FRAME" val="{&quot;height&quot;:440.96070866141736,&quot;left&quot;:326.7727559055118,&quot;top&quot;:86.5387401574803,&quot;width&quot;:581.5272440944882}"/>
</p:tagLst>
</file>

<file path=ppt/tags/tag36.xml><?xml version="1.0" encoding="utf-8"?>
<p:tagLst xmlns:p="http://schemas.openxmlformats.org/presentationml/2006/main">
  <p:tag name="KSO_WM_DIAGRAM_VIRTUALLY_FRAME" val="{&quot;height&quot;:440.96070866141736,&quot;left&quot;:326.7727559055118,&quot;top&quot;:86.5387401574803,&quot;width&quot;:581.5272440944882}"/>
</p:tagLst>
</file>

<file path=ppt/tags/tag37.xml><?xml version="1.0" encoding="utf-8"?>
<p:tagLst xmlns:p="http://schemas.openxmlformats.org/presentationml/2006/main">
  <p:tag name="KSO_WM_DIAGRAM_VIRTUALLY_FRAME" val="{&quot;height&quot;:434.25,&quot;left&quot;:352.2,&quot;top&quot;:68.65,&quot;width&quot;:584}"/>
</p:tagLst>
</file>

<file path=ppt/tags/tag38.xml><?xml version="1.0" encoding="utf-8"?>
<p:tagLst xmlns:p="http://schemas.openxmlformats.org/presentationml/2006/main">
  <p:tag name="KSO_WM_DIAGRAM_VIRTUALLY_FRAME" val="{&quot;height&quot;:434.25,&quot;left&quot;:352.2,&quot;top&quot;:68.65,&quot;width&quot;:584}"/>
</p:tagLst>
</file>

<file path=ppt/tags/tag39.xml><?xml version="1.0" encoding="utf-8"?>
<p:tagLst xmlns:p="http://schemas.openxmlformats.org/presentationml/2006/main">
  <p:tag name="KSO_WM_DIAGRAM_VIRTUALLY_FRAME" val="{&quot;height&quot;:434.25,&quot;left&quot;:352.2,&quot;top&quot;:68.65,&quot;width&quot;:584}"/>
</p:tagLst>
</file>

<file path=ppt/tags/tag4.xml><?xml version="1.0" encoding="utf-8"?>
<p:tagLst xmlns:p="http://schemas.openxmlformats.org/presentationml/2006/main">
  <p:tag name="KSO_WM_DIAGRAM_VIRTUALLY_FRAME" val="{&quot;height&quot;:493.2663779527558,&quot;left&quot;:420.8583312656039,&quot;top&quot;:22.682519685039363,&quot;width&quot;:504.96732208067004}"/>
</p:tagLst>
</file>

<file path=ppt/tags/tag40.xml><?xml version="1.0" encoding="utf-8"?>
<p:tagLst xmlns:p="http://schemas.openxmlformats.org/presentationml/2006/main">
  <p:tag name="KSO_WM_DIAGRAM_VIRTUALLY_FRAME" val="{&quot;height&quot;:434.25,&quot;left&quot;:352.2,&quot;top&quot;:68.65,&quot;width&quot;:584}"/>
</p:tagLst>
</file>

<file path=ppt/tags/tag41.xml><?xml version="1.0" encoding="utf-8"?>
<p:tagLst xmlns:p="http://schemas.openxmlformats.org/presentationml/2006/main">
  <p:tag name="KSO_WM_DIAGRAM_VIRTUALLY_FRAME" val="{&quot;height&quot;:434.25,&quot;left&quot;:355.05,&quot;top&quot;:76.5,&quot;width&quot;:584}"/>
</p:tagLst>
</file>

<file path=ppt/tags/tag42.xml><?xml version="1.0" encoding="utf-8"?>
<p:tagLst xmlns:p="http://schemas.openxmlformats.org/presentationml/2006/main">
  <p:tag name="KSO_WM_DIAGRAM_VIRTUALLY_FRAME" val="{&quot;height&quot;:434.25,&quot;left&quot;:352.2,&quot;top&quot;:68.65,&quot;width&quot;:584}"/>
</p:tagLst>
</file>

<file path=ppt/tags/tag43.xml><?xml version="1.0" encoding="utf-8"?>
<p:tagLst xmlns:p="http://schemas.openxmlformats.org/presentationml/2006/main">
  <p:tag name="TABLE_ENDDRAG_ORIGIN_RECT" val="870*420"/>
  <p:tag name="TABLE_ENDDRAG_RECT" val="47*62*870*420"/>
</p:tagLst>
</file>

<file path=ppt/tags/tag44.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45.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46.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47.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48.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49.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5.xml><?xml version="1.0" encoding="utf-8"?>
<p:tagLst xmlns:p="http://schemas.openxmlformats.org/presentationml/2006/main">
  <p:tag name="KSO_WM_DIAGRAM_VIRTUALLY_FRAME" val="{&quot;height&quot;:493.2663779527558,&quot;left&quot;:420.8583312656039,&quot;top&quot;:22.682519685039363,&quot;width&quot;:504.96732208067004}"/>
</p:tagLst>
</file>

<file path=ppt/tags/tag50.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51.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52.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53.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54.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55.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56.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57.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58.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59.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6.xml><?xml version="1.0" encoding="utf-8"?>
<p:tagLst xmlns:p="http://schemas.openxmlformats.org/presentationml/2006/main">
  <p:tag name="KSO_WM_DIAGRAM_VIRTUALLY_FRAME" val="{&quot;height&quot;:493.2663779527558,&quot;left&quot;:420.8583312656039,&quot;top&quot;:22.682519685039363,&quot;width&quot;:504.96732208067004}"/>
</p:tagLst>
</file>

<file path=ppt/tags/tag60.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61.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62.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63.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64.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65.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66.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67.xml><?xml version="1.0" encoding="utf-8"?>
<p:tagLst xmlns:p="http://schemas.openxmlformats.org/presentationml/2006/main">
  <p:tag name="KSO_WM_DIAGRAM_VIRTUALLY_FRAME" val="{&quot;height&quot;:384.19811023622043,&quot;left&quot;:45.878740157480316,&quot;top&quot;:105.37653543307087,&quot;width&quot;:852.6679527559054}"/>
</p:tagLst>
</file>

<file path=ppt/tags/tag68.xml><?xml version="1.0" encoding="utf-8"?>
<p:tagLst xmlns:p="http://schemas.openxmlformats.org/presentationml/2006/main">
  <p:tag name="KSO_WM_DIAGRAM_VIRTUALLY_FRAME" val="{&quot;height&quot;:400.90992125984246,&quot;left&quot;:209.48669291338584,&quot;top&quot;:87.40094488188977,&quot;width&quot;:657.5692913385826}"/>
</p:tagLst>
</file>

<file path=ppt/tags/tag69.xml><?xml version="1.0" encoding="utf-8"?>
<p:tagLst xmlns:p="http://schemas.openxmlformats.org/presentationml/2006/main">
  <p:tag name="KSO_WM_DIAGRAM_VIRTUALLY_FRAME" val="{&quot;height&quot;:400.90992125984246,&quot;left&quot;:209.48669291338584,&quot;top&quot;:87.40094488188977,&quot;width&quot;:657.5692913385826}"/>
</p:tagLst>
</file>

<file path=ppt/tags/tag7.xml><?xml version="1.0" encoding="utf-8"?>
<p:tagLst xmlns:p="http://schemas.openxmlformats.org/presentationml/2006/main">
  <p:tag name="KSO_WM_DIAGRAM_VIRTUALLY_FRAME" val="{&quot;height&quot;:493.2663779527558,&quot;left&quot;:420.8583312656039,&quot;top&quot;:22.682519685039363,&quot;width&quot;:504.96732208067004}"/>
</p:tagLst>
</file>

<file path=ppt/tags/tag70.xml><?xml version="1.0" encoding="utf-8"?>
<p:tagLst xmlns:p="http://schemas.openxmlformats.org/presentationml/2006/main">
  <p:tag name="KSO_WM_DIAGRAM_VIRTUALLY_FRAME" val="{&quot;height&quot;:400.90992125984246,&quot;left&quot;:209.48669291338584,&quot;top&quot;:87.40094488188977,&quot;width&quot;:657.5692913385826}"/>
</p:tagLst>
</file>

<file path=ppt/tags/tag71.xml><?xml version="1.0" encoding="utf-8"?>
<p:tagLst xmlns:p="http://schemas.openxmlformats.org/presentationml/2006/main">
  <p:tag name="KSO_WM_DIAGRAM_VIRTUALLY_FRAME" val="{&quot;height&quot;:400.90992125984246,&quot;left&quot;:209.48669291338584,&quot;top&quot;:87.40094488188977,&quot;width&quot;:657.5692913385826}"/>
</p:tagLst>
</file>

<file path=ppt/tags/tag72.xml><?xml version="1.0" encoding="utf-8"?>
<p:tagLst xmlns:p="http://schemas.openxmlformats.org/presentationml/2006/main">
  <p:tag name="KSO_WM_DIAGRAM_VIRTUALLY_FRAME" val="{&quot;height&quot;:400.90992125984246,&quot;left&quot;:209.48669291338584,&quot;top&quot;:87.40094488188977,&quot;width&quot;:657.5692913385826}"/>
</p:tagLst>
</file>

<file path=ppt/tags/tag73.xml><?xml version="1.0" encoding="utf-8"?>
<p:tagLst xmlns:p="http://schemas.openxmlformats.org/presentationml/2006/main">
  <p:tag name="KSO_WM_DIAGRAM_VIRTUALLY_FRAME" val="{&quot;height&quot;:400.90992125984246,&quot;left&quot;:209.48669291338584,&quot;top&quot;:87.40094488188977,&quot;width&quot;:657.5692913385826}"/>
</p:tagLst>
</file>

<file path=ppt/tags/tag74.xml><?xml version="1.0" encoding="utf-8"?>
<p:tagLst xmlns:p="http://schemas.openxmlformats.org/presentationml/2006/main">
  <p:tag name="KSO_WM_DIAGRAM_VIRTUALLY_FRAME" val="{&quot;height&quot;:400.90992125984246,&quot;left&quot;:209.48669291338584,&quot;top&quot;:87.40094488188977,&quot;width&quot;:657.5692913385826}"/>
</p:tagLst>
</file>

<file path=ppt/tags/tag75.xml><?xml version="1.0" encoding="utf-8"?>
<p:tagLst xmlns:p="http://schemas.openxmlformats.org/presentationml/2006/main">
  <p:tag name="KSO_WM_DIAGRAM_VIRTUALLY_FRAME" val="{&quot;height&quot;:400.90992125984246,&quot;left&quot;:209.48669291338584,&quot;top&quot;:87.40094488188977,&quot;width&quot;:657.5692913385826}"/>
</p:tagLst>
</file>

<file path=ppt/tags/tag76.xml><?xml version="1.0" encoding="utf-8"?>
<p:tagLst xmlns:p="http://schemas.openxmlformats.org/presentationml/2006/main">
  <p:tag name="KSO_WM_DIAGRAM_VIRTUALLY_FRAME" val="{&quot;height&quot;:400.90992125984246,&quot;left&quot;:209.48669291338584,&quot;top&quot;:87.40094488188977,&quot;width&quot;:657.5692913385826}"/>
</p:tagLst>
</file>

<file path=ppt/tags/tag77.xml><?xml version="1.0" encoding="utf-8"?>
<p:tagLst xmlns:p="http://schemas.openxmlformats.org/presentationml/2006/main">
  <p:tag name="KSO_WM_DIAGRAM_VIRTUALLY_FRAME" val="{&quot;height&quot;:400.90992125984246,&quot;left&quot;:209.48669291338584,&quot;top&quot;:87.40094488188977,&quot;width&quot;:657.5692913385826}"/>
</p:tagLst>
</file>

<file path=ppt/tags/tag78.xml><?xml version="1.0" encoding="utf-8"?>
<p:tagLst xmlns:p="http://schemas.openxmlformats.org/presentationml/2006/main">
  <p:tag name="KSO_WM_DIAGRAM_VIRTUALLY_FRAME" val="{&quot;height&quot;:400.90992125984246,&quot;left&quot;:209.48669291338584,&quot;top&quot;:87.40094488188977,&quot;width&quot;:657.5692913385826}"/>
</p:tagLst>
</file>

<file path=ppt/tags/tag79.xml><?xml version="1.0" encoding="utf-8"?>
<p:tagLst xmlns:p="http://schemas.openxmlformats.org/presentationml/2006/main">
  <p:tag name="KSO_WM_DIAGRAM_VIRTUALLY_FRAME" val="{&quot;height&quot;:400.90992125984246,&quot;left&quot;:209.48669291338584,&quot;top&quot;:87.40094488188977,&quot;width&quot;:657.5692913385826}"/>
</p:tagLst>
</file>

<file path=ppt/tags/tag8.xml><?xml version="1.0" encoding="utf-8"?>
<p:tagLst xmlns:p="http://schemas.openxmlformats.org/presentationml/2006/main">
  <p:tag name="KSO_WM_DIAGRAM_VIRTUALLY_FRAME" val="{&quot;height&quot;:493.2663779527558,&quot;left&quot;:420.8583312656039,&quot;top&quot;:22.682519685039363,&quot;width&quot;:504.96732208067004}"/>
</p:tagLst>
</file>

<file path=ppt/tags/tag80.xml><?xml version="1.0" encoding="utf-8"?>
<p:tagLst xmlns:p="http://schemas.openxmlformats.org/presentationml/2006/main">
  <p:tag name="KSO_WM_DIAGRAM_VIRTUALLY_FRAME" val="{&quot;height&quot;:400.90992125984246,&quot;left&quot;:209.48669291338584,&quot;top&quot;:87.40094488188977,&quot;width&quot;:657.5692913385826}"/>
</p:tagLst>
</file>

<file path=ppt/tags/tag81.xml><?xml version="1.0" encoding="utf-8"?>
<p:tagLst xmlns:p="http://schemas.openxmlformats.org/presentationml/2006/main">
  <p:tag name="KSO_WM_DIAGRAM_VIRTUALLY_FRAME" val="{&quot;height&quot;:400.90992125984246,&quot;left&quot;:209.48669291338584,&quot;top&quot;:87.40094488188977,&quot;width&quot;:657.5692913385826}"/>
</p:tagLst>
</file>

<file path=ppt/tags/tag82.xml><?xml version="1.0" encoding="utf-8"?>
<p:tagLst xmlns:p="http://schemas.openxmlformats.org/presentationml/2006/main">
  <p:tag name="KSO_WM_DIAGRAM_VIRTUALLY_FRAME" val="{&quot;height&quot;:400.90992125984246,&quot;left&quot;:209.48669291338584,&quot;top&quot;:87.40094488188977,&quot;width&quot;:657.5692913385826}"/>
</p:tagLst>
</file>

<file path=ppt/tags/tag83.xml><?xml version="1.0" encoding="utf-8"?>
<p:tagLst xmlns:p="http://schemas.openxmlformats.org/presentationml/2006/main">
  <p:tag name="KSO_WM_DIAGRAM_VIRTUALLY_FRAME" val="{&quot;height&quot;:400.90992125984246,&quot;left&quot;:209.48669291338584,&quot;top&quot;:87.40094488188977,&quot;width&quot;:657.5692913385826}"/>
</p:tagLst>
</file>

<file path=ppt/tags/tag84.xml><?xml version="1.0" encoding="utf-8"?>
<p:tagLst xmlns:p="http://schemas.openxmlformats.org/presentationml/2006/main">
  <p:tag name="KSO_WM_DIAGRAM_VIRTUALLY_FRAME" val="{&quot;height&quot;:400.90992125984246,&quot;left&quot;:209.48669291338584,&quot;top&quot;:87.40094488188977,&quot;width&quot;:657.5692913385826}"/>
</p:tagLst>
</file>

<file path=ppt/tags/tag85.xml><?xml version="1.0" encoding="utf-8"?>
<p:tagLst xmlns:p="http://schemas.openxmlformats.org/presentationml/2006/main">
  <p:tag name="KSO_WM_DIAGRAM_VIRTUALLY_FRAME" val="{&quot;height&quot;:400.90992125984246,&quot;left&quot;:209.48669291338584,&quot;top&quot;:87.40094488188977,&quot;width&quot;:657.5692913385826}"/>
</p:tagLst>
</file>

<file path=ppt/tags/tag86.xml><?xml version="1.0" encoding="utf-8"?>
<p:tagLst xmlns:p="http://schemas.openxmlformats.org/presentationml/2006/main">
  <p:tag name="KSO_WM_DIAGRAM_VIRTUALLY_FRAME" val="{&quot;height&quot;:439.5999187890081,&quot;left&quot;:28.60001419374546,&quot;top&quot;:93.85001195491762,&quot;width&quot;:401.5000213930474}"/>
</p:tagLst>
</file>

<file path=ppt/tags/tag87.xml><?xml version="1.0" encoding="utf-8"?>
<p:tagLst xmlns:p="http://schemas.openxmlformats.org/presentationml/2006/main">
  <p:tag name="KSO_WM_DIAGRAM_VIRTUALLY_FRAME" val="{&quot;height&quot;:439.5999187890081,&quot;left&quot;:28.60001419374546,&quot;top&quot;:93.85001195491762,&quot;width&quot;:401.5000213930474}"/>
</p:tagLst>
</file>

<file path=ppt/tags/tag88.xml><?xml version="1.0" encoding="utf-8"?>
<p:tagLst xmlns:p="http://schemas.openxmlformats.org/presentationml/2006/main">
  <p:tag name="KSO_WM_DIAGRAM_VIRTUALLY_FRAME" val="{&quot;height&quot;:439.5999187890081,&quot;left&quot;:28.60001419374546,&quot;top&quot;:93.85001195491762,&quot;width&quot;:401.5000213930474}"/>
</p:tagLst>
</file>

<file path=ppt/tags/tag89.xml><?xml version="1.0" encoding="utf-8"?>
<p:tagLst xmlns:p="http://schemas.openxmlformats.org/presentationml/2006/main">
  <p:tag name="KSO_WM_DIAGRAM_VIRTUALLY_FRAME" val="{&quot;height&quot;:439.5999187890081,&quot;left&quot;:28.60001419374546,&quot;top&quot;:93.85001195491762,&quot;width&quot;:401.5000213930474}"/>
</p:tagLst>
</file>

<file path=ppt/tags/tag9.xml><?xml version="1.0" encoding="utf-8"?>
<p:tagLst xmlns:p="http://schemas.openxmlformats.org/presentationml/2006/main">
  <p:tag name="KSO_WM_DIAGRAM_VIRTUALLY_FRAME" val="{&quot;height&quot;:493.2663779527558,&quot;left&quot;:486.45834645669294,&quot;top&quot;:22.682519685039363,&quot;width&quot;:423.6041732283464}"/>
</p:tagLst>
</file>

<file path=ppt/tags/tag90.xml><?xml version="1.0" encoding="utf-8"?>
<p:tagLst xmlns:p="http://schemas.openxmlformats.org/presentationml/2006/main">
  <p:tag name="KSO_WM_DIAGRAM_VIRTUALLY_FRAME" val="{&quot;height&quot;:439.5999187890081,&quot;left&quot;:28.60001419374546,&quot;top&quot;:93.85001195491762,&quot;width&quot;:401.5000213930474}"/>
</p:tagLst>
</file>

<file path=ppt/tags/tag91.xml><?xml version="1.0" encoding="utf-8"?>
<p:tagLst xmlns:p="http://schemas.openxmlformats.org/presentationml/2006/main">
  <p:tag name="KSO_WM_DIAGRAM_VIRTUALLY_FRAME" val="{&quot;height&quot;:439.5999187890081,&quot;left&quot;:28.60001419374546,&quot;top&quot;:93.85001195491762,&quot;width&quot;:401.5000213930474}"/>
</p:tagLst>
</file>

<file path=ppt/tags/tag92.xml><?xml version="1.0" encoding="utf-8"?>
<p:tagLst xmlns:p="http://schemas.openxmlformats.org/presentationml/2006/main">
  <p:tag name="KSO_WM_DIAGRAM_VIRTUALLY_FRAME" val="{&quot;height&quot;:439.5999187890081,&quot;left&quot;:28.60001419374546,&quot;top&quot;:93.85001195491762,&quot;width&quot;:401.5000213930474}"/>
</p:tagLst>
</file>

<file path=ppt/tags/tag93.xml><?xml version="1.0" encoding="utf-8"?>
<p:tagLst xmlns:p="http://schemas.openxmlformats.org/presentationml/2006/main">
  <p:tag name="KSO_WM_DIAGRAM_VIRTUALLY_FRAME" val="{&quot;height&quot;:439.5999187890081,&quot;left&quot;:28.60001419374546,&quot;top&quot;:93.85001195491762,&quot;width&quot;:401.5000213930474}"/>
</p:tagLst>
</file>

<file path=ppt/tags/tag94.xml><?xml version="1.0" encoding="utf-8"?>
<p:tagLst xmlns:p="http://schemas.openxmlformats.org/presentationml/2006/main">
  <p:tag name="KSO_WM_DIAGRAM_VIRTUALLY_FRAME" val="{&quot;height&quot;:439.5999187890081,&quot;left&quot;:28.60001419374546,&quot;top&quot;:93.85001195491762,&quot;width&quot;:401.5000213930474}"/>
</p:tagLst>
</file>

<file path=ppt/tags/tag95.xml><?xml version="1.0" encoding="utf-8"?>
<p:tagLst xmlns:p="http://schemas.openxmlformats.org/presentationml/2006/main">
  <p:tag name="KSO_WM_DIAGRAM_VIRTUALLY_FRAME" val="{&quot;height&quot;:378.73503937007865,&quot;left&quot;:80.87251968503936,&quot;top&quot;:106.59,&quot;width&quot;:357.5849606299212}"/>
</p:tagLst>
</file>

<file path=ppt/tags/tag96.xml><?xml version="1.0" encoding="utf-8"?>
<p:tagLst xmlns:p="http://schemas.openxmlformats.org/presentationml/2006/main">
  <p:tag name="KSO_WM_DIAGRAM_VIRTUALLY_FRAME" val="{&quot;height&quot;:378.73503937007865,&quot;left&quot;:80.87251968503936,&quot;top&quot;:106.59,&quot;width&quot;:357.5849606299212}"/>
</p:tagLst>
</file>

<file path=ppt/tags/tag97.xml><?xml version="1.0" encoding="utf-8"?>
<p:tagLst xmlns:p="http://schemas.openxmlformats.org/presentationml/2006/main">
  <p:tag name="KSO_WM_DIAGRAM_VIRTUALLY_FRAME" val="{&quot;height&quot;:378.73503937007865,&quot;left&quot;:80.87251968503936,&quot;top&quot;:106.59,&quot;width&quot;:357.5849606299212}"/>
</p:tagLst>
</file>

<file path=ppt/tags/tag98.xml><?xml version="1.0" encoding="utf-8"?>
<p:tagLst xmlns:p="http://schemas.openxmlformats.org/presentationml/2006/main">
  <p:tag name="KSO_WM_DIAGRAM_VIRTUALLY_FRAME" val="{&quot;height&quot;:378.73503937007865,&quot;left&quot;:80.87251968503936,&quot;top&quot;:106.59,&quot;width&quot;:357.5849606299212}"/>
</p:tagLst>
</file>

<file path=ppt/tags/tag99.xml><?xml version="1.0" encoding="utf-8"?>
<p:tagLst xmlns:p="http://schemas.openxmlformats.org/presentationml/2006/main">
  <p:tag name="KSO_WM_DIAGRAM_VIRTUALLY_FRAME" val="{&quot;height&quot;:378.73503937007865,&quot;left&quot;:80.87251968503936,&quot;top&quot;:106.59,&quot;width&quot;:357.5849606299212}"/>
</p:tagLst>
</file>

<file path=ppt/theme/theme1.xml><?xml version="1.0" encoding="utf-8"?>
<a:theme xmlns:a="http://schemas.openxmlformats.org/drawingml/2006/main" name="Office 主题​​">
  <a:themeElements>
    <a:clrScheme name="Office">
      <a:dk1>
        <a:srgbClr val="FFFFFF"/>
      </a:dk1>
      <a:lt1>
        <a:srgbClr val="FFFFFF"/>
      </a:lt1>
      <a:dk2>
        <a:srgbClr val="44546A"/>
      </a:dk2>
      <a:lt2>
        <a:srgbClr val="E7E6E6"/>
      </a:lt2>
      <a:accent1>
        <a:srgbClr val="35A1AD"/>
      </a:accent1>
      <a:accent2>
        <a:srgbClr val="35A1AD"/>
      </a:accent2>
      <a:accent3>
        <a:srgbClr val="35A1AD"/>
      </a:accent3>
      <a:accent4>
        <a:srgbClr val="35A1AD"/>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14711</Words>
  <Application>WPS 演示</Application>
  <PresentationFormat>宽屏</PresentationFormat>
  <Paragraphs>404</Paragraphs>
  <Slides>30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30</vt:i4>
      </vt:variant>
    </vt:vector>
  </HeadingPairs>
  <TitlesOfParts>
    <vt:vector size="44" baseType="lpstr">
      <vt:lpstr>Arial</vt:lpstr>
      <vt:lpstr>宋体</vt:lpstr>
      <vt:lpstr>Wingdings</vt:lpstr>
      <vt:lpstr>思源黑体 CN Bold</vt:lpstr>
      <vt:lpstr>黑体</vt:lpstr>
      <vt:lpstr>Helvetica</vt:lpstr>
      <vt:lpstr>思源黑体 CN Normal</vt:lpstr>
      <vt:lpstr>微软雅黑</vt:lpstr>
      <vt:lpstr>等线</vt:lpstr>
      <vt:lpstr>Arial Unicode MS</vt:lpstr>
      <vt:lpstr>等线 Light</vt:lpstr>
      <vt:lpstr>Calibri</vt:lpstr>
      <vt:lpstr>思源黑体 CN Normal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zhangqishou</dc:creator>
  <cp:lastModifiedBy>Judy</cp:lastModifiedBy>
  <cp:revision>34</cp:revision>
  <dcterms:created xsi:type="dcterms:W3CDTF">2025-10-20T11:38:00Z</dcterms:created>
  <dcterms:modified xsi:type="dcterms:W3CDTF">2025-11-19T16:54:04Z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1","ContentProducer":"001191110000802100433B10001","ProduceID":"1894ad6fa585e73b350dcc06167215ff_1763465332_a86f97e41c0887e508fd008e2adc3ee6","ReservedCode1":"771d2d69356120239fd0cab4adaf7da646743db303bd3aaaee8a17af3f81086d","ContentPropagator":"001191110000802100433B10001","PropagateID":"1894ad6fa585e73b350dcc06167215ff_1763465332_a86f97e41c0887e508fd008e2adc3ee6","ReservedCode2":"771d2d69356120239fd0cab4adaf7da646743db303bd3aaaee8a17af3f81086d"}</vt:lpwstr>
  </property>
  <property fmtid="{D5CDD505-2E9C-101B-9397-08002B2CF9AE}" pid="3" name="ICV">
    <vt:lpwstr>A154E77AAA46470094714D0778D5D7EA_13</vt:lpwstr>
  </property>
  <property fmtid="{D5CDD505-2E9C-101B-9397-08002B2CF9AE}" pid="4" name="KSOProductBuildVer">
    <vt:lpwstr>2052-12.1.0.23542</vt:lpwstr>
  </property>
</Properties>
</file>